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6"/>
  </p:notesMasterIdLst>
  <p:sldIdLst>
    <p:sldId id="256" r:id="rId2"/>
    <p:sldId id="257" r:id="rId3"/>
    <p:sldId id="302" r:id="rId4"/>
    <p:sldId id="283" r:id="rId5"/>
    <p:sldId id="284" r:id="rId6"/>
    <p:sldId id="286" r:id="rId7"/>
    <p:sldId id="261" r:id="rId8"/>
    <p:sldId id="304" r:id="rId9"/>
    <p:sldId id="285" r:id="rId10"/>
    <p:sldId id="287" r:id="rId11"/>
    <p:sldId id="303" r:id="rId12"/>
    <p:sldId id="309" r:id="rId13"/>
    <p:sldId id="288" r:id="rId14"/>
    <p:sldId id="289" r:id="rId15"/>
    <p:sldId id="290" r:id="rId16"/>
    <p:sldId id="291" r:id="rId17"/>
    <p:sldId id="260" r:id="rId18"/>
    <p:sldId id="265" r:id="rId19"/>
    <p:sldId id="293" r:id="rId20"/>
    <p:sldId id="298" r:id="rId21"/>
    <p:sldId id="294" r:id="rId22"/>
    <p:sldId id="295" r:id="rId23"/>
    <p:sldId id="296" r:id="rId24"/>
    <p:sldId id="297" r:id="rId25"/>
    <p:sldId id="299" r:id="rId26"/>
    <p:sldId id="300" r:id="rId27"/>
    <p:sldId id="274" r:id="rId28"/>
    <p:sldId id="275" r:id="rId29"/>
    <p:sldId id="276" r:id="rId30"/>
    <p:sldId id="301" r:id="rId31"/>
    <p:sldId id="307" r:id="rId32"/>
    <p:sldId id="305" r:id="rId33"/>
    <p:sldId id="306" r:id="rId34"/>
    <p:sldId id="310"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515"/>
    <a:srgbClr val="78A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7.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8.svg"/><Relationship Id="rId1" Type="http://schemas.openxmlformats.org/officeDocument/2006/relationships/image" Target="../media/image23.png"/><Relationship Id="rId6" Type="http://schemas.openxmlformats.org/officeDocument/2006/relationships/image" Target="../media/image32.svg"/><Relationship Id="rId5" Type="http://schemas.openxmlformats.org/officeDocument/2006/relationships/image" Target="../media/image25.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7.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8.svg"/><Relationship Id="rId1" Type="http://schemas.openxmlformats.org/officeDocument/2006/relationships/image" Target="../media/image23.png"/><Relationship Id="rId6" Type="http://schemas.openxmlformats.org/officeDocument/2006/relationships/image" Target="../media/image32.svg"/><Relationship Id="rId5" Type="http://schemas.openxmlformats.org/officeDocument/2006/relationships/image" Target="../media/image25.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373E6-F164-407D-ACC0-31761FBDD10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BEA00745-EE64-421D-9610-08C101971279}">
      <dgm:prSet/>
      <dgm:spPr/>
      <dgm:t>
        <a:bodyPr/>
        <a:lstStyle/>
        <a:p>
          <a:pPr>
            <a:defRPr cap="all"/>
          </a:pPr>
          <a:r>
            <a:rPr lang="tr-TR"/>
            <a:t>Doküman İnceleme</a:t>
          </a:r>
          <a:endParaRPr lang="en-US"/>
        </a:p>
      </dgm:t>
    </dgm:pt>
    <dgm:pt modelId="{2E89044D-4C6B-46C9-A35C-34BD229682DB}" type="parTrans" cxnId="{239C9941-0EC9-447D-BE8A-E107B789EF07}">
      <dgm:prSet/>
      <dgm:spPr/>
      <dgm:t>
        <a:bodyPr/>
        <a:lstStyle/>
        <a:p>
          <a:endParaRPr lang="en-US"/>
        </a:p>
      </dgm:t>
    </dgm:pt>
    <dgm:pt modelId="{A62552DE-7D27-4A17-9F26-FB0468534146}" type="sibTrans" cxnId="{239C9941-0EC9-447D-BE8A-E107B789EF07}">
      <dgm:prSet/>
      <dgm:spPr/>
      <dgm:t>
        <a:bodyPr/>
        <a:lstStyle/>
        <a:p>
          <a:endParaRPr lang="en-US"/>
        </a:p>
      </dgm:t>
    </dgm:pt>
    <dgm:pt modelId="{5541951C-DCE7-4BB8-81D7-EC53AD5660B1}">
      <dgm:prSet/>
      <dgm:spPr/>
      <dgm:t>
        <a:bodyPr/>
        <a:lstStyle/>
        <a:p>
          <a:pPr>
            <a:defRPr cap="all"/>
          </a:pPr>
          <a:r>
            <a:rPr lang="tr-TR"/>
            <a:t>Gözlem</a:t>
          </a:r>
          <a:endParaRPr lang="en-US"/>
        </a:p>
      </dgm:t>
    </dgm:pt>
    <dgm:pt modelId="{3BB6CACD-6E3D-43E3-9D6D-649F35284546}" type="parTrans" cxnId="{028BF060-B29F-4350-91F3-16AAC02DD3F7}">
      <dgm:prSet/>
      <dgm:spPr/>
      <dgm:t>
        <a:bodyPr/>
        <a:lstStyle/>
        <a:p>
          <a:endParaRPr lang="en-US"/>
        </a:p>
      </dgm:t>
    </dgm:pt>
    <dgm:pt modelId="{A69C636E-9B93-4397-A124-F95F2D39B6BD}" type="sibTrans" cxnId="{028BF060-B29F-4350-91F3-16AAC02DD3F7}">
      <dgm:prSet/>
      <dgm:spPr/>
      <dgm:t>
        <a:bodyPr/>
        <a:lstStyle/>
        <a:p>
          <a:endParaRPr lang="en-US"/>
        </a:p>
      </dgm:t>
    </dgm:pt>
    <dgm:pt modelId="{B9D1D6B9-7D08-4617-8900-AD381993E445}">
      <dgm:prSet/>
      <dgm:spPr/>
      <dgm:t>
        <a:bodyPr/>
        <a:lstStyle/>
        <a:p>
          <a:pPr>
            <a:defRPr cap="all"/>
          </a:pPr>
          <a:r>
            <a:rPr lang="tr-TR"/>
            <a:t>Görüşme</a:t>
          </a:r>
          <a:endParaRPr lang="en-US"/>
        </a:p>
      </dgm:t>
    </dgm:pt>
    <dgm:pt modelId="{F2684DC4-6B2D-430C-A133-66892AF8C6F5}" type="parTrans" cxnId="{CCC06762-AAC3-43C6-9F6D-D71CB3CE179A}">
      <dgm:prSet/>
      <dgm:spPr/>
      <dgm:t>
        <a:bodyPr/>
        <a:lstStyle/>
        <a:p>
          <a:endParaRPr lang="en-US"/>
        </a:p>
      </dgm:t>
    </dgm:pt>
    <dgm:pt modelId="{44945DCB-255B-4A2F-81D2-78B21E563B7F}" type="sibTrans" cxnId="{CCC06762-AAC3-43C6-9F6D-D71CB3CE179A}">
      <dgm:prSet/>
      <dgm:spPr/>
      <dgm:t>
        <a:bodyPr/>
        <a:lstStyle/>
        <a:p>
          <a:endParaRPr lang="en-US"/>
        </a:p>
      </dgm:t>
    </dgm:pt>
    <dgm:pt modelId="{2C3CC405-07DB-4024-B1D7-25154C8781F9}">
      <dgm:prSet/>
      <dgm:spPr/>
      <dgm:t>
        <a:bodyPr/>
        <a:lstStyle/>
        <a:p>
          <a:pPr>
            <a:defRPr cap="all"/>
          </a:pPr>
          <a:r>
            <a:rPr lang="tr-TR"/>
            <a:t>Diğer Yöntemler</a:t>
          </a:r>
          <a:endParaRPr lang="en-US"/>
        </a:p>
      </dgm:t>
    </dgm:pt>
    <dgm:pt modelId="{22119E5A-6D48-484F-B4A9-4E05B1D1C603}" type="parTrans" cxnId="{EE40B840-E770-401D-BEF1-93CF323D8443}">
      <dgm:prSet/>
      <dgm:spPr/>
      <dgm:t>
        <a:bodyPr/>
        <a:lstStyle/>
        <a:p>
          <a:endParaRPr lang="en-US"/>
        </a:p>
      </dgm:t>
    </dgm:pt>
    <dgm:pt modelId="{4C3C8A66-A842-4877-BB85-A7F8DDABFE16}" type="sibTrans" cxnId="{EE40B840-E770-401D-BEF1-93CF323D8443}">
      <dgm:prSet/>
      <dgm:spPr/>
      <dgm:t>
        <a:bodyPr/>
        <a:lstStyle/>
        <a:p>
          <a:endParaRPr lang="en-US"/>
        </a:p>
      </dgm:t>
    </dgm:pt>
    <dgm:pt modelId="{3C795F92-2963-4E40-913D-953FFB4AB6E2}" type="pres">
      <dgm:prSet presAssocID="{802373E6-F164-407D-ACC0-31761FBDD10A}" presName="root" presStyleCnt="0">
        <dgm:presLayoutVars>
          <dgm:dir/>
          <dgm:resizeHandles val="exact"/>
        </dgm:presLayoutVars>
      </dgm:prSet>
      <dgm:spPr/>
      <dgm:t>
        <a:bodyPr/>
        <a:lstStyle/>
        <a:p>
          <a:endParaRPr lang="tr-TR"/>
        </a:p>
      </dgm:t>
    </dgm:pt>
    <dgm:pt modelId="{059859F2-35CF-42C4-9570-6AB4AD1FCE91}" type="pres">
      <dgm:prSet presAssocID="{BEA00745-EE64-421D-9610-08C101971279}" presName="compNode" presStyleCnt="0"/>
      <dgm:spPr/>
    </dgm:pt>
    <dgm:pt modelId="{B9085181-F55D-4732-9A71-8A0C017046F2}" type="pres">
      <dgm:prSet presAssocID="{BEA00745-EE64-421D-9610-08C101971279}" presName="iconBgRect" presStyleLbl="bgShp" presStyleIdx="0" presStyleCnt="4"/>
      <dgm:spPr/>
    </dgm:pt>
    <dgm:pt modelId="{BB584A3E-B85B-4261-A9C2-4CEAA0A336F5}" type="pres">
      <dgm:prSet presAssocID="{BEA00745-EE64-421D-9610-08C10197127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Magnifying glass"/>
        </a:ext>
      </dgm:extLst>
    </dgm:pt>
    <dgm:pt modelId="{588EF958-C34C-4B76-B79C-B0970CD2ABBC}" type="pres">
      <dgm:prSet presAssocID="{BEA00745-EE64-421D-9610-08C101971279}" presName="spaceRect" presStyleCnt="0"/>
      <dgm:spPr/>
    </dgm:pt>
    <dgm:pt modelId="{72397A66-60F2-404C-BD9A-822D5A699261}" type="pres">
      <dgm:prSet presAssocID="{BEA00745-EE64-421D-9610-08C101971279}" presName="textRect" presStyleLbl="revTx" presStyleIdx="0" presStyleCnt="4">
        <dgm:presLayoutVars>
          <dgm:chMax val="1"/>
          <dgm:chPref val="1"/>
        </dgm:presLayoutVars>
      </dgm:prSet>
      <dgm:spPr/>
      <dgm:t>
        <a:bodyPr/>
        <a:lstStyle/>
        <a:p>
          <a:endParaRPr lang="tr-TR"/>
        </a:p>
      </dgm:t>
    </dgm:pt>
    <dgm:pt modelId="{4DA6AA35-B277-423C-9074-A7BBE792D852}" type="pres">
      <dgm:prSet presAssocID="{A62552DE-7D27-4A17-9F26-FB0468534146}" presName="sibTrans" presStyleCnt="0"/>
      <dgm:spPr/>
    </dgm:pt>
    <dgm:pt modelId="{F538D5F0-19BB-49F5-BC5B-5EC85FA2A967}" type="pres">
      <dgm:prSet presAssocID="{5541951C-DCE7-4BB8-81D7-EC53AD5660B1}" presName="compNode" presStyleCnt="0"/>
      <dgm:spPr/>
    </dgm:pt>
    <dgm:pt modelId="{94079355-AFCA-454A-A04A-4C7A9BD7A540}" type="pres">
      <dgm:prSet presAssocID="{5541951C-DCE7-4BB8-81D7-EC53AD5660B1}" presName="iconBgRect" presStyleLbl="bgShp" presStyleIdx="1" presStyleCnt="4"/>
      <dgm:spPr/>
    </dgm:pt>
    <dgm:pt modelId="{52100F05-59CE-4A68-A91F-CA9862FD8244}" type="pres">
      <dgm:prSet presAssocID="{5541951C-DCE7-4BB8-81D7-EC53AD5660B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Göz"/>
        </a:ext>
      </dgm:extLst>
    </dgm:pt>
    <dgm:pt modelId="{FC33177D-059C-417D-B4CD-963413B51D56}" type="pres">
      <dgm:prSet presAssocID="{5541951C-DCE7-4BB8-81D7-EC53AD5660B1}" presName="spaceRect" presStyleCnt="0"/>
      <dgm:spPr/>
    </dgm:pt>
    <dgm:pt modelId="{35422919-17EF-4039-8446-EE17CDD286E5}" type="pres">
      <dgm:prSet presAssocID="{5541951C-DCE7-4BB8-81D7-EC53AD5660B1}" presName="textRect" presStyleLbl="revTx" presStyleIdx="1" presStyleCnt="4">
        <dgm:presLayoutVars>
          <dgm:chMax val="1"/>
          <dgm:chPref val="1"/>
        </dgm:presLayoutVars>
      </dgm:prSet>
      <dgm:spPr/>
      <dgm:t>
        <a:bodyPr/>
        <a:lstStyle/>
        <a:p>
          <a:endParaRPr lang="tr-TR"/>
        </a:p>
      </dgm:t>
    </dgm:pt>
    <dgm:pt modelId="{B45D1658-F7C8-4934-93B0-E69ADB9FE6F9}" type="pres">
      <dgm:prSet presAssocID="{A69C636E-9B93-4397-A124-F95F2D39B6BD}" presName="sibTrans" presStyleCnt="0"/>
      <dgm:spPr/>
    </dgm:pt>
    <dgm:pt modelId="{BFD39800-2F29-4CF7-B2A1-ABA5AE607397}" type="pres">
      <dgm:prSet presAssocID="{B9D1D6B9-7D08-4617-8900-AD381993E445}" presName="compNode" presStyleCnt="0"/>
      <dgm:spPr/>
    </dgm:pt>
    <dgm:pt modelId="{71617599-9037-46B3-ACC3-D7F64848806A}" type="pres">
      <dgm:prSet presAssocID="{B9D1D6B9-7D08-4617-8900-AD381993E445}" presName="iconBgRect" presStyleLbl="bgShp" presStyleIdx="2" presStyleCnt="4"/>
      <dgm:spPr/>
    </dgm:pt>
    <dgm:pt modelId="{8DEA3EA0-ABD7-4F0C-BD77-14CAB9D043D1}" type="pres">
      <dgm:prSet presAssocID="{B9D1D6B9-7D08-4617-8900-AD381993E445}"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Sohbet"/>
        </a:ext>
      </dgm:extLst>
    </dgm:pt>
    <dgm:pt modelId="{EEB2D4CA-28F3-4A98-84F7-DB3723DF943A}" type="pres">
      <dgm:prSet presAssocID="{B9D1D6B9-7D08-4617-8900-AD381993E445}" presName="spaceRect" presStyleCnt="0"/>
      <dgm:spPr/>
    </dgm:pt>
    <dgm:pt modelId="{ED7DD9DD-F45B-49EB-B896-DE3987DA011F}" type="pres">
      <dgm:prSet presAssocID="{B9D1D6B9-7D08-4617-8900-AD381993E445}" presName="textRect" presStyleLbl="revTx" presStyleIdx="2" presStyleCnt="4">
        <dgm:presLayoutVars>
          <dgm:chMax val="1"/>
          <dgm:chPref val="1"/>
        </dgm:presLayoutVars>
      </dgm:prSet>
      <dgm:spPr/>
      <dgm:t>
        <a:bodyPr/>
        <a:lstStyle/>
        <a:p>
          <a:endParaRPr lang="tr-TR"/>
        </a:p>
      </dgm:t>
    </dgm:pt>
    <dgm:pt modelId="{6EBD28C8-9678-4843-9320-EF1BAF18282B}" type="pres">
      <dgm:prSet presAssocID="{44945DCB-255B-4A2F-81D2-78B21E563B7F}" presName="sibTrans" presStyleCnt="0"/>
      <dgm:spPr/>
    </dgm:pt>
    <dgm:pt modelId="{D643D7E8-87FF-4D27-8454-FC34B67A60A2}" type="pres">
      <dgm:prSet presAssocID="{2C3CC405-07DB-4024-B1D7-25154C8781F9}" presName="compNode" presStyleCnt="0"/>
      <dgm:spPr/>
    </dgm:pt>
    <dgm:pt modelId="{9EA4B632-BE05-4C42-9AAD-EBED0CD36556}" type="pres">
      <dgm:prSet presAssocID="{2C3CC405-07DB-4024-B1D7-25154C8781F9}" presName="iconBgRect" presStyleLbl="bgShp" presStyleIdx="3" presStyleCnt="4"/>
      <dgm:spPr/>
    </dgm:pt>
    <dgm:pt modelId="{5AB365E6-A509-4ECD-9028-00E82F2EB6CE}" type="pres">
      <dgm:prSet presAssocID="{2C3CC405-07DB-4024-B1D7-25154C8781F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Bar chart"/>
        </a:ext>
      </dgm:extLst>
    </dgm:pt>
    <dgm:pt modelId="{7EA8A660-0090-46B5-82EA-955FCB9AE4B9}" type="pres">
      <dgm:prSet presAssocID="{2C3CC405-07DB-4024-B1D7-25154C8781F9}" presName="spaceRect" presStyleCnt="0"/>
      <dgm:spPr/>
    </dgm:pt>
    <dgm:pt modelId="{0BDA2E19-036A-4809-8729-3D7494568133}" type="pres">
      <dgm:prSet presAssocID="{2C3CC405-07DB-4024-B1D7-25154C8781F9}" presName="textRect" presStyleLbl="revTx" presStyleIdx="3" presStyleCnt="4">
        <dgm:presLayoutVars>
          <dgm:chMax val="1"/>
          <dgm:chPref val="1"/>
        </dgm:presLayoutVars>
      </dgm:prSet>
      <dgm:spPr/>
      <dgm:t>
        <a:bodyPr/>
        <a:lstStyle/>
        <a:p>
          <a:endParaRPr lang="tr-TR"/>
        </a:p>
      </dgm:t>
    </dgm:pt>
  </dgm:ptLst>
  <dgm:cxnLst>
    <dgm:cxn modelId="{EE40B840-E770-401D-BEF1-93CF323D8443}" srcId="{802373E6-F164-407D-ACC0-31761FBDD10A}" destId="{2C3CC405-07DB-4024-B1D7-25154C8781F9}" srcOrd="3" destOrd="0" parTransId="{22119E5A-6D48-484F-B4A9-4E05B1D1C603}" sibTransId="{4C3C8A66-A842-4877-BB85-A7F8DDABFE16}"/>
    <dgm:cxn modelId="{EE19DE0E-9234-4FDB-BD0F-9379FD18CC11}" type="presOf" srcId="{5541951C-DCE7-4BB8-81D7-EC53AD5660B1}" destId="{35422919-17EF-4039-8446-EE17CDD286E5}" srcOrd="0" destOrd="0" presId="urn:microsoft.com/office/officeart/2018/5/layout/IconCircleLabelList"/>
    <dgm:cxn modelId="{239C9941-0EC9-447D-BE8A-E107B789EF07}" srcId="{802373E6-F164-407D-ACC0-31761FBDD10A}" destId="{BEA00745-EE64-421D-9610-08C101971279}" srcOrd="0" destOrd="0" parTransId="{2E89044D-4C6B-46C9-A35C-34BD229682DB}" sibTransId="{A62552DE-7D27-4A17-9F26-FB0468534146}"/>
    <dgm:cxn modelId="{EB1D4E25-E546-4ED0-89FA-472BFC3C7975}" type="presOf" srcId="{BEA00745-EE64-421D-9610-08C101971279}" destId="{72397A66-60F2-404C-BD9A-822D5A699261}" srcOrd="0" destOrd="0" presId="urn:microsoft.com/office/officeart/2018/5/layout/IconCircleLabelList"/>
    <dgm:cxn modelId="{BEF0D224-F8D6-4AFD-9BA4-3D9B29EA4368}" type="presOf" srcId="{802373E6-F164-407D-ACC0-31761FBDD10A}" destId="{3C795F92-2963-4E40-913D-953FFB4AB6E2}" srcOrd="0" destOrd="0" presId="urn:microsoft.com/office/officeart/2018/5/layout/IconCircleLabelList"/>
    <dgm:cxn modelId="{B6631F99-B54E-43AC-989C-6E55192E177B}" type="presOf" srcId="{B9D1D6B9-7D08-4617-8900-AD381993E445}" destId="{ED7DD9DD-F45B-49EB-B896-DE3987DA011F}" srcOrd="0" destOrd="0" presId="urn:microsoft.com/office/officeart/2018/5/layout/IconCircleLabelList"/>
    <dgm:cxn modelId="{8D741E00-DA85-466D-BFA9-6878F101202A}" type="presOf" srcId="{2C3CC405-07DB-4024-B1D7-25154C8781F9}" destId="{0BDA2E19-036A-4809-8729-3D7494568133}" srcOrd="0" destOrd="0" presId="urn:microsoft.com/office/officeart/2018/5/layout/IconCircleLabelList"/>
    <dgm:cxn modelId="{CCC06762-AAC3-43C6-9F6D-D71CB3CE179A}" srcId="{802373E6-F164-407D-ACC0-31761FBDD10A}" destId="{B9D1D6B9-7D08-4617-8900-AD381993E445}" srcOrd="2" destOrd="0" parTransId="{F2684DC4-6B2D-430C-A133-66892AF8C6F5}" sibTransId="{44945DCB-255B-4A2F-81D2-78B21E563B7F}"/>
    <dgm:cxn modelId="{028BF060-B29F-4350-91F3-16AAC02DD3F7}" srcId="{802373E6-F164-407D-ACC0-31761FBDD10A}" destId="{5541951C-DCE7-4BB8-81D7-EC53AD5660B1}" srcOrd="1" destOrd="0" parTransId="{3BB6CACD-6E3D-43E3-9D6D-649F35284546}" sibTransId="{A69C636E-9B93-4397-A124-F95F2D39B6BD}"/>
    <dgm:cxn modelId="{A1CC4672-2464-4ECF-879F-33395380BF45}" type="presParOf" srcId="{3C795F92-2963-4E40-913D-953FFB4AB6E2}" destId="{059859F2-35CF-42C4-9570-6AB4AD1FCE91}" srcOrd="0" destOrd="0" presId="urn:microsoft.com/office/officeart/2018/5/layout/IconCircleLabelList"/>
    <dgm:cxn modelId="{C04FA96D-9FB4-468F-A939-806680E16C2C}" type="presParOf" srcId="{059859F2-35CF-42C4-9570-6AB4AD1FCE91}" destId="{B9085181-F55D-4732-9A71-8A0C017046F2}" srcOrd="0" destOrd="0" presId="urn:microsoft.com/office/officeart/2018/5/layout/IconCircleLabelList"/>
    <dgm:cxn modelId="{0C71677E-DF7E-419F-85D8-47B36F07B724}" type="presParOf" srcId="{059859F2-35CF-42C4-9570-6AB4AD1FCE91}" destId="{BB584A3E-B85B-4261-A9C2-4CEAA0A336F5}" srcOrd="1" destOrd="0" presId="urn:microsoft.com/office/officeart/2018/5/layout/IconCircleLabelList"/>
    <dgm:cxn modelId="{49334B2E-3EBF-4E0F-813C-757724601390}" type="presParOf" srcId="{059859F2-35CF-42C4-9570-6AB4AD1FCE91}" destId="{588EF958-C34C-4B76-B79C-B0970CD2ABBC}" srcOrd="2" destOrd="0" presId="urn:microsoft.com/office/officeart/2018/5/layout/IconCircleLabelList"/>
    <dgm:cxn modelId="{2093D3AA-D8EB-4C18-9C3B-BFD3DF21F0F1}" type="presParOf" srcId="{059859F2-35CF-42C4-9570-6AB4AD1FCE91}" destId="{72397A66-60F2-404C-BD9A-822D5A699261}" srcOrd="3" destOrd="0" presId="urn:microsoft.com/office/officeart/2018/5/layout/IconCircleLabelList"/>
    <dgm:cxn modelId="{235B9A83-4D20-4EB1-A3F5-112AED8DFE16}" type="presParOf" srcId="{3C795F92-2963-4E40-913D-953FFB4AB6E2}" destId="{4DA6AA35-B277-423C-9074-A7BBE792D852}" srcOrd="1" destOrd="0" presId="urn:microsoft.com/office/officeart/2018/5/layout/IconCircleLabelList"/>
    <dgm:cxn modelId="{6786B8F0-A05C-4265-9910-AB2AB140F69A}" type="presParOf" srcId="{3C795F92-2963-4E40-913D-953FFB4AB6E2}" destId="{F538D5F0-19BB-49F5-BC5B-5EC85FA2A967}" srcOrd="2" destOrd="0" presId="urn:microsoft.com/office/officeart/2018/5/layout/IconCircleLabelList"/>
    <dgm:cxn modelId="{4D859B0B-FF34-40F3-B363-C4875E358B3A}" type="presParOf" srcId="{F538D5F0-19BB-49F5-BC5B-5EC85FA2A967}" destId="{94079355-AFCA-454A-A04A-4C7A9BD7A540}" srcOrd="0" destOrd="0" presId="urn:microsoft.com/office/officeart/2018/5/layout/IconCircleLabelList"/>
    <dgm:cxn modelId="{6FA37868-DA9A-4E6C-BC9D-2F6F134B2D83}" type="presParOf" srcId="{F538D5F0-19BB-49F5-BC5B-5EC85FA2A967}" destId="{52100F05-59CE-4A68-A91F-CA9862FD8244}" srcOrd="1" destOrd="0" presId="urn:microsoft.com/office/officeart/2018/5/layout/IconCircleLabelList"/>
    <dgm:cxn modelId="{FEDBD91C-752F-4573-A8B2-91F1CE3D5A0A}" type="presParOf" srcId="{F538D5F0-19BB-49F5-BC5B-5EC85FA2A967}" destId="{FC33177D-059C-417D-B4CD-963413B51D56}" srcOrd="2" destOrd="0" presId="urn:microsoft.com/office/officeart/2018/5/layout/IconCircleLabelList"/>
    <dgm:cxn modelId="{048422FB-B73B-460B-A090-EB925C408044}" type="presParOf" srcId="{F538D5F0-19BB-49F5-BC5B-5EC85FA2A967}" destId="{35422919-17EF-4039-8446-EE17CDD286E5}" srcOrd="3" destOrd="0" presId="urn:microsoft.com/office/officeart/2018/5/layout/IconCircleLabelList"/>
    <dgm:cxn modelId="{EE1494FA-4133-461B-8C26-6B119B3CE508}" type="presParOf" srcId="{3C795F92-2963-4E40-913D-953FFB4AB6E2}" destId="{B45D1658-F7C8-4934-93B0-E69ADB9FE6F9}" srcOrd="3" destOrd="0" presId="urn:microsoft.com/office/officeart/2018/5/layout/IconCircleLabelList"/>
    <dgm:cxn modelId="{F727CD18-5ECE-4544-B3D0-64DD48DAF6F9}" type="presParOf" srcId="{3C795F92-2963-4E40-913D-953FFB4AB6E2}" destId="{BFD39800-2F29-4CF7-B2A1-ABA5AE607397}" srcOrd="4" destOrd="0" presId="urn:microsoft.com/office/officeart/2018/5/layout/IconCircleLabelList"/>
    <dgm:cxn modelId="{97896C19-DAE5-4EC9-981C-DFEEFE6CD69F}" type="presParOf" srcId="{BFD39800-2F29-4CF7-B2A1-ABA5AE607397}" destId="{71617599-9037-46B3-ACC3-D7F64848806A}" srcOrd="0" destOrd="0" presId="urn:microsoft.com/office/officeart/2018/5/layout/IconCircleLabelList"/>
    <dgm:cxn modelId="{88E3BB56-2A27-482C-8358-34E576962EFE}" type="presParOf" srcId="{BFD39800-2F29-4CF7-B2A1-ABA5AE607397}" destId="{8DEA3EA0-ABD7-4F0C-BD77-14CAB9D043D1}" srcOrd="1" destOrd="0" presId="urn:microsoft.com/office/officeart/2018/5/layout/IconCircleLabelList"/>
    <dgm:cxn modelId="{ECDD0F47-1C33-4CF4-B83F-EB5D30B0AAEE}" type="presParOf" srcId="{BFD39800-2F29-4CF7-B2A1-ABA5AE607397}" destId="{EEB2D4CA-28F3-4A98-84F7-DB3723DF943A}" srcOrd="2" destOrd="0" presId="urn:microsoft.com/office/officeart/2018/5/layout/IconCircleLabelList"/>
    <dgm:cxn modelId="{4CA10320-4107-4E28-A065-743D58D7708E}" type="presParOf" srcId="{BFD39800-2F29-4CF7-B2A1-ABA5AE607397}" destId="{ED7DD9DD-F45B-49EB-B896-DE3987DA011F}" srcOrd="3" destOrd="0" presId="urn:microsoft.com/office/officeart/2018/5/layout/IconCircleLabelList"/>
    <dgm:cxn modelId="{B5EDDC04-A7C6-400B-8AA5-232C2E0B1600}" type="presParOf" srcId="{3C795F92-2963-4E40-913D-953FFB4AB6E2}" destId="{6EBD28C8-9678-4843-9320-EF1BAF18282B}" srcOrd="5" destOrd="0" presId="urn:microsoft.com/office/officeart/2018/5/layout/IconCircleLabelList"/>
    <dgm:cxn modelId="{14C08005-DA64-43F8-A539-2767C1302FE4}" type="presParOf" srcId="{3C795F92-2963-4E40-913D-953FFB4AB6E2}" destId="{D643D7E8-87FF-4D27-8454-FC34B67A60A2}" srcOrd="6" destOrd="0" presId="urn:microsoft.com/office/officeart/2018/5/layout/IconCircleLabelList"/>
    <dgm:cxn modelId="{B07F17E9-5B92-40A1-88B5-E20425A5FE3B}" type="presParOf" srcId="{D643D7E8-87FF-4D27-8454-FC34B67A60A2}" destId="{9EA4B632-BE05-4C42-9AAD-EBED0CD36556}" srcOrd="0" destOrd="0" presId="urn:microsoft.com/office/officeart/2018/5/layout/IconCircleLabelList"/>
    <dgm:cxn modelId="{26680292-A521-45C4-AD64-1E640BDC861D}" type="presParOf" srcId="{D643D7E8-87FF-4D27-8454-FC34B67A60A2}" destId="{5AB365E6-A509-4ECD-9028-00E82F2EB6CE}" srcOrd="1" destOrd="0" presId="urn:microsoft.com/office/officeart/2018/5/layout/IconCircleLabelList"/>
    <dgm:cxn modelId="{E33C2F46-EA1F-474F-8DDB-2F432AA8CEFF}" type="presParOf" srcId="{D643D7E8-87FF-4D27-8454-FC34B67A60A2}" destId="{7EA8A660-0090-46B5-82EA-955FCB9AE4B9}" srcOrd="2" destOrd="0" presId="urn:microsoft.com/office/officeart/2018/5/layout/IconCircleLabelList"/>
    <dgm:cxn modelId="{E078EEA0-BE54-479B-9C67-F102B4542E02}" type="presParOf" srcId="{D643D7E8-87FF-4D27-8454-FC34B67A60A2}" destId="{0BDA2E19-036A-4809-8729-3D749456813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3D13E7-AB6F-4895-A60C-57F7C8467BA1}"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919791A0-D9AF-48F3-8176-C3BE2E554191}">
      <dgm:prSet/>
      <dgm:spPr/>
      <dgm:t>
        <a:bodyPr/>
        <a:lstStyle/>
        <a:p>
          <a:r>
            <a:rPr lang="tr-TR" dirty="0" err="1"/>
            <a:t>KİDR'de</a:t>
          </a:r>
          <a:r>
            <a:rPr lang="tr-TR" dirty="0"/>
            <a:t> yeterince açıklanamayacak unsurları (Örneğin </a:t>
          </a:r>
          <a:r>
            <a:rPr lang="tr-TR" dirty="0" err="1"/>
            <a:t>KİDR’de</a:t>
          </a:r>
          <a:r>
            <a:rPr lang="tr-TR" dirty="0"/>
            <a:t> yazılı olarak belgelenmesi kolay olmayan; akademik ortam, öğrenci ve kurum çalışanlarının motivasyonu, öğretim elemanı ve öğrencilerin kurumu sahiplenme düzeyi, personel ve öğrencilerin niteliği vb. diğer unsurlar) değerlendirmek. </a:t>
          </a:r>
          <a:endParaRPr lang="en-US" dirty="0"/>
        </a:p>
      </dgm:t>
    </dgm:pt>
    <dgm:pt modelId="{08C854D8-C734-4B40-A471-91AB534DEEE7}" type="parTrans" cxnId="{D394B3FB-10DE-4158-B5F0-5C361016D954}">
      <dgm:prSet/>
      <dgm:spPr/>
      <dgm:t>
        <a:bodyPr/>
        <a:lstStyle/>
        <a:p>
          <a:endParaRPr lang="en-US"/>
        </a:p>
      </dgm:t>
    </dgm:pt>
    <dgm:pt modelId="{3A0B9393-DA68-485B-93B2-4A6490D9958B}" type="sibTrans" cxnId="{D394B3FB-10DE-4158-B5F0-5C361016D954}">
      <dgm:prSet/>
      <dgm:spPr/>
      <dgm:t>
        <a:bodyPr/>
        <a:lstStyle/>
        <a:p>
          <a:endParaRPr lang="en-US"/>
        </a:p>
      </dgm:t>
    </dgm:pt>
    <dgm:pt modelId="{BF2B3CF3-FBDA-4DA3-9A06-0DAC3738F1DF}">
      <dgm:prSet/>
      <dgm:spPr/>
      <dgm:t>
        <a:bodyPr/>
        <a:lstStyle/>
        <a:p>
          <a:r>
            <a:rPr lang="tr-TR" dirty="0"/>
            <a:t>Kurumun güçlü ve gelişmeye açık yanlarının belirlenmesine yardımcı olmak.</a:t>
          </a:r>
          <a:endParaRPr lang="en-US" dirty="0"/>
        </a:p>
      </dgm:t>
    </dgm:pt>
    <dgm:pt modelId="{8056DECD-37E0-4217-B571-902434CE47EC}" type="parTrans" cxnId="{C27AF606-C4A1-4406-B23D-EE0A5F2E8EFB}">
      <dgm:prSet/>
      <dgm:spPr/>
      <dgm:t>
        <a:bodyPr/>
        <a:lstStyle/>
        <a:p>
          <a:endParaRPr lang="en-US"/>
        </a:p>
      </dgm:t>
    </dgm:pt>
    <dgm:pt modelId="{3DC571E6-B4C7-431A-A8FA-5FC84A4B3904}" type="sibTrans" cxnId="{C27AF606-C4A1-4406-B23D-EE0A5F2E8EFB}">
      <dgm:prSet/>
      <dgm:spPr/>
      <dgm:t>
        <a:bodyPr/>
        <a:lstStyle/>
        <a:p>
          <a:endParaRPr lang="en-US"/>
        </a:p>
      </dgm:t>
    </dgm:pt>
    <dgm:pt modelId="{5298045E-6078-40ED-A6DC-79BBDE6B574F}">
      <dgm:prSet/>
      <dgm:spPr/>
      <dgm:t>
        <a:bodyPr/>
        <a:lstStyle/>
        <a:p>
          <a:r>
            <a:rPr lang="tr-TR" dirty="0"/>
            <a:t>Değerlendirme süreci kapsamında kurum tarafından hazırlanan ve sunulan belge ve bilgileri incelemek ve fiziksel olanakları yerinde görmek. </a:t>
          </a:r>
          <a:endParaRPr lang="en-US" dirty="0"/>
        </a:p>
      </dgm:t>
    </dgm:pt>
    <dgm:pt modelId="{4F42B972-390B-4907-92F5-F41FBE9293E4}" type="parTrans" cxnId="{68EF3D1C-6801-4D2C-BF02-84C8D8AA9C7A}">
      <dgm:prSet/>
      <dgm:spPr/>
      <dgm:t>
        <a:bodyPr/>
        <a:lstStyle/>
        <a:p>
          <a:endParaRPr lang="en-US"/>
        </a:p>
      </dgm:t>
    </dgm:pt>
    <dgm:pt modelId="{817C96F1-2201-4D82-9F0B-27217F727554}" type="sibTrans" cxnId="{68EF3D1C-6801-4D2C-BF02-84C8D8AA9C7A}">
      <dgm:prSet/>
      <dgm:spPr/>
      <dgm:t>
        <a:bodyPr/>
        <a:lstStyle/>
        <a:p>
          <a:endParaRPr lang="en-US"/>
        </a:p>
      </dgm:t>
    </dgm:pt>
    <dgm:pt modelId="{6D4C7D28-9DB9-4657-A8A3-99C5C1720BF7}">
      <dgm:prSet/>
      <dgm:spPr/>
      <dgm:t>
        <a:bodyPr/>
        <a:lstStyle/>
        <a:p>
          <a:r>
            <a:rPr lang="tr-TR" dirty="0"/>
            <a:t>Ziyaret sonunda yapılacak “Çıkış Bildirimi” ile kurumlarda sürekli iyileştirme ve kalite kültürünün yerleşmesine katkı sunmak.</a:t>
          </a:r>
          <a:endParaRPr lang="en-US" dirty="0"/>
        </a:p>
      </dgm:t>
    </dgm:pt>
    <dgm:pt modelId="{441B5314-EDE5-40AD-A3B4-A4F0E3B856AF}" type="parTrans" cxnId="{7D845811-6F64-4A4C-BB1C-5BF2C1A8D737}">
      <dgm:prSet/>
      <dgm:spPr/>
      <dgm:t>
        <a:bodyPr/>
        <a:lstStyle/>
        <a:p>
          <a:endParaRPr lang="en-US"/>
        </a:p>
      </dgm:t>
    </dgm:pt>
    <dgm:pt modelId="{892604ED-3971-4498-999B-8F2A40E055D7}" type="sibTrans" cxnId="{7D845811-6F64-4A4C-BB1C-5BF2C1A8D737}">
      <dgm:prSet/>
      <dgm:spPr/>
      <dgm:t>
        <a:bodyPr/>
        <a:lstStyle/>
        <a:p>
          <a:endParaRPr lang="en-US"/>
        </a:p>
      </dgm:t>
    </dgm:pt>
    <dgm:pt modelId="{12D36F65-1EA8-4595-ABFD-FD12AC3A8582}" type="pres">
      <dgm:prSet presAssocID="{A93D13E7-AB6F-4895-A60C-57F7C8467BA1}" presName="root" presStyleCnt="0">
        <dgm:presLayoutVars>
          <dgm:dir/>
          <dgm:resizeHandles val="exact"/>
        </dgm:presLayoutVars>
      </dgm:prSet>
      <dgm:spPr/>
      <dgm:t>
        <a:bodyPr/>
        <a:lstStyle/>
        <a:p>
          <a:endParaRPr lang="tr-TR"/>
        </a:p>
      </dgm:t>
    </dgm:pt>
    <dgm:pt modelId="{1DEA9982-34CD-4966-BCF4-A359E47A2E8C}" type="pres">
      <dgm:prSet presAssocID="{919791A0-D9AF-48F3-8176-C3BE2E554191}" presName="compNode" presStyleCnt="0"/>
      <dgm:spPr/>
    </dgm:pt>
    <dgm:pt modelId="{DE2137FE-88B2-44D6-B61D-2AC3F40158DB}" type="pres">
      <dgm:prSet presAssocID="{919791A0-D9AF-48F3-8176-C3BE2E554191}"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Rainy scene"/>
        </a:ext>
      </dgm:extLst>
    </dgm:pt>
    <dgm:pt modelId="{7FA73D98-7009-4867-BE74-2E5E61C48065}" type="pres">
      <dgm:prSet presAssocID="{919791A0-D9AF-48F3-8176-C3BE2E554191}" presName="spaceRect" presStyleCnt="0"/>
      <dgm:spPr/>
    </dgm:pt>
    <dgm:pt modelId="{EF884D36-74BD-4967-BF47-76B14BA8C213}" type="pres">
      <dgm:prSet presAssocID="{919791A0-D9AF-48F3-8176-C3BE2E554191}" presName="textRect" presStyleLbl="revTx" presStyleIdx="0" presStyleCnt="4">
        <dgm:presLayoutVars>
          <dgm:chMax val="1"/>
          <dgm:chPref val="1"/>
        </dgm:presLayoutVars>
      </dgm:prSet>
      <dgm:spPr/>
      <dgm:t>
        <a:bodyPr/>
        <a:lstStyle/>
        <a:p>
          <a:endParaRPr lang="tr-TR"/>
        </a:p>
      </dgm:t>
    </dgm:pt>
    <dgm:pt modelId="{767A6CD2-8F34-442F-9C68-BF91DEB27D4A}" type="pres">
      <dgm:prSet presAssocID="{3A0B9393-DA68-485B-93B2-4A6490D9958B}" presName="sibTrans" presStyleCnt="0"/>
      <dgm:spPr/>
    </dgm:pt>
    <dgm:pt modelId="{3E6AA1A1-B37F-4718-96CA-9EF0430BE79D}" type="pres">
      <dgm:prSet presAssocID="{BF2B3CF3-FBDA-4DA3-9A06-0DAC3738F1DF}" presName="compNode" presStyleCnt="0"/>
      <dgm:spPr/>
    </dgm:pt>
    <dgm:pt modelId="{96FD968E-2AFB-4A31-87DB-11B89CA84DFC}" type="pres">
      <dgm:prSet presAssocID="{BF2B3CF3-FBDA-4DA3-9A06-0DAC3738F1DF}"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Kaptan"/>
        </a:ext>
      </dgm:extLst>
    </dgm:pt>
    <dgm:pt modelId="{504496E1-12DC-40BB-A506-5DDD53B91015}" type="pres">
      <dgm:prSet presAssocID="{BF2B3CF3-FBDA-4DA3-9A06-0DAC3738F1DF}" presName="spaceRect" presStyleCnt="0"/>
      <dgm:spPr/>
    </dgm:pt>
    <dgm:pt modelId="{EB2ABED2-BDCB-4B8F-B1F0-4B8828E666D1}" type="pres">
      <dgm:prSet presAssocID="{BF2B3CF3-FBDA-4DA3-9A06-0DAC3738F1DF}" presName="textRect" presStyleLbl="revTx" presStyleIdx="1" presStyleCnt="4">
        <dgm:presLayoutVars>
          <dgm:chMax val="1"/>
          <dgm:chPref val="1"/>
        </dgm:presLayoutVars>
      </dgm:prSet>
      <dgm:spPr/>
      <dgm:t>
        <a:bodyPr/>
        <a:lstStyle/>
        <a:p>
          <a:endParaRPr lang="tr-TR"/>
        </a:p>
      </dgm:t>
    </dgm:pt>
    <dgm:pt modelId="{737A6A11-C922-4B25-8B43-4E8AEE993051}" type="pres">
      <dgm:prSet presAssocID="{3DC571E6-B4C7-431A-A8FA-5FC84A4B3904}" presName="sibTrans" presStyleCnt="0"/>
      <dgm:spPr/>
    </dgm:pt>
    <dgm:pt modelId="{395888BC-62D1-494D-A8D5-7E8DEE6C917B}" type="pres">
      <dgm:prSet presAssocID="{5298045E-6078-40ED-A6DC-79BBDE6B574F}" presName="compNode" presStyleCnt="0"/>
      <dgm:spPr/>
    </dgm:pt>
    <dgm:pt modelId="{A9691378-331A-44A3-BA42-61C56D71E138}" type="pres">
      <dgm:prSet presAssocID="{5298045E-6078-40ED-A6DC-79BBDE6B574F}"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Sorular"/>
        </a:ext>
      </dgm:extLst>
    </dgm:pt>
    <dgm:pt modelId="{7AD1E84A-1D59-49F1-9B5D-D7C9444E2215}" type="pres">
      <dgm:prSet presAssocID="{5298045E-6078-40ED-A6DC-79BBDE6B574F}" presName="spaceRect" presStyleCnt="0"/>
      <dgm:spPr/>
    </dgm:pt>
    <dgm:pt modelId="{A26A5E24-E118-4C04-82ED-67A59FDAF146}" type="pres">
      <dgm:prSet presAssocID="{5298045E-6078-40ED-A6DC-79BBDE6B574F}" presName="textRect" presStyleLbl="revTx" presStyleIdx="2" presStyleCnt="4">
        <dgm:presLayoutVars>
          <dgm:chMax val="1"/>
          <dgm:chPref val="1"/>
        </dgm:presLayoutVars>
      </dgm:prSet>
      <dgm:spPr/>
      <dgm:t>
        <a:bodyPr/>
        <a:lstStyle/>
        <a:p>
          <a:endParaRPr lang="tr-TR"/>
        </a:p>
      </dgm:t>
    </dgm:pt>
    <dgm:pt modelId="{A4512778-D299-4F21-82BF-B732B3DC458E}" type="pres">
      <dgm:prSet presAssocID="{817C96F1-2201-4D82-9F0B-27217F727554}" presName="sibTrans" presStyleCnt="0"/>
      <dgm:spPr/>
    </dgm:pt>
    <dgm:pt modelId="{B65B6322-8270-4AE3-BAA1-F56AD44B7BE2}" type="pres">
      <dgm:prSet presAssocID="{6D4C7D28-9DB9-4657-A8A3-99C5C1720BF7}" presName="compNode" presStyleCnt="0"/>
      <dgm:spPr/>
    </dgm:pt>
    <dgm:pt modelId="{CA1FB7F2-4960-48E4-9CEA-F8ED96696B5B}" type="pres">
      <dgm:prSet presAssocID="{6D4C7D28-9DB9-4657-A8A3-99C5C1720BF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Bilim insanı"/>
        </a:ext>
      </dgm:extLst>
    </dgm:pt>
    <dgm:pt modelId="{DB775980-5F62-4867-BB16-FC052E4FE432}" type="pres">
      <dgm:prSet presAssocID="{6D4C7D28-9DB9-4657-A8A3-99C5C1720BF7}" presName="spaceRect" presStyleCnt="0"/>
      <dgm:spPr/>
    </dgm:pt>
    <dgm:pt modelId="{3ACEDDC3-780B-4FBA-97FA-0C972CBBC490}" type="pres">
      <dgm:prSet presAssocID="{6D4C7D28-9DB9-4657-A8A3-99C5C1720BF7}" presName="textRect" presStyleLbl="revTx" presStyleIdx="3" presStyleCnt="4">
        <dgm:presLayoutVars>
          <dgm:chMax val="1"/>
          <dgm:chPref val="1"/>
        </dgm:presLayoutVars>
      </dgm:prSet>
      <dgm:spPr/>
      <dgm:t>
        <a:bodyPr/>
        <a:lstStyle/>
        <a:p>
          <a:endParaRPr lang="tr-TR"/>
        </a:p>
      </dgm:t>
    </dgm:pt>
  </dgm:ptLst>
  <dgm:cxnLst>
    <dgm:cxn modelId="{D394B3FB-10DE-4158-B5F0-5C361016D954}" srcId="{A93D13E7-AB6F-4895-A60C-57F7C8467BA1}" destId="{919791A0-D9AF-48F3-8176-C3BE2E554191}" srcOrd="0" destOrd="0" parTransId="{08C854D8-C734-4B40-A471-91AB534DEEE7}" sibTransId="{3A0B9393-DA68-485B-93B2-4A6490D9958B}"/>
    <dgm:cxn modelId="{B25A5199-5D5B-4E6D-AABE-AF52EB0962CD}" type="presOf" srcId="{A93D13E7-AB6F-4895-A60C-57F7C8467BA1}" destId="{12D36F65-1EA8-4595-ABFD-FD12AC3A8582}" srcOrd="0" destOrd="0" presId="urn:microsoft.com/office/officeart/2018/2/layout/IconLabelList"/>
    <dgm:cxn modelId="{B4223B87-0101-4E75-9D9E-BAEC28FF00C1}" type="presOf" srcId="{5298045E-6078-40ED-A6DC-79BBDE6B574F}" destId="{A26A5E24-E118-4C04-82ED-67A59FDAF146}" srcOrd="0" destOrd="0" presId="urn:microsoft.com/office/officeart/2018/2/layout/IconLabelList"/>
    <dgm:cxn modelId="{8500F331-5A71-4B82-B489-FB1296505EB7}" type="presOf" srcId="{6D4C7D28-9DB9-4657-A8A3-99C5C1720BF7}" destId="{3ACEDDC3-780B-4FBA-97FA-0C972CBBC490}" srcOrd="0" destOrd="0" presId="urn:microsoft.com/office/officeart/2018/2/layout/IconLabelList"/>
    <dgm:cxn modelId="{615A63C0-376A-49F8-AB50-67CF2A2416D0}" type="presOf" srcId="{BF2B3CF3-FBDA-4DA3-9A06-0DAC3738F1DF}" destId="{EB2ABED2-BDCB-4B8F-B1F0-4B8828E666D1}" srcOrd="0" destOrd="0" presId="urn:microsoft.com/office/officeart/2018/2/layout/IconLabelList"/>
    <dgm:cxn modelId="{7D845811-6F64-4A4C-BB1C-5BF2C1A8D737}" srcId="{A93D13E7-AB6F-4895-A60C-57F7C8467BA1}" destId="{6D4C7D28-9DB9-4657-A8A3-99C5C1720BF7}" srcOrd="3" destOrd="0" parTransId="{441B5314-EDE5-40AD-A3B4-A4F0E3B856AF}" sibTransId="{892604ED-3971-4498-999B-8F2A40E055D7}"/>
    <dgm:cxn modelId="{68EF3D1C-6801-4D2C-BF02-84C8D8AA9C7A}" srcId="{A93D13E7-AB6F-4895-A60C-57F7C8467BA1}" destId="{5298045E-6078-40ED-A6DC-79BBDE6B574F}" srcOrd="2" destOrd="0" parTransId="{4F42B972-390B-4907-92F5-F41FBE9293E4}" sibTransId="{817C96F1-2201-4D82-9F0B-27217F727554}"/>
    <dgm:cxn modelId="{3A21C9A7-D88C-4862-9F76-CAD93BFBF644}" type="presOf" srcId="{919791A0-D9AF-48F3-8176-C3BE2E554191}" destId="{EF884D36-74BD-4967-BF47-76B14BA8C213}" srcOrd="0" destOrd="0" presId="urn:microsoft.com/office/officeart/2018/2/layout/IconLabelList"/>
    <dgm:cxn modelId="{C27AF606-C4A1-4406-B23D-EE0A5F2E8EFB}" srcId="{A93D13E7-AB6F-4895-A60C-57F7C8467BA1}" destId="{BF2B3CF3-FBDA-4DA3-9A06-0DAC3738F1DF}" srcOrd="1" destOrd="0" parTransId="{8056DECD-37E0-4217-B571-902434CE47EC}" sibTransId="{3DC571E6-B4C7-431A-A8FA-5FC84A4B3904}"/>
    <dgm:cxn modelId="{D598FF5A-121A-4748-8989-B4D231249C6E}" type="presParOf" srcId="{12D36F65-1EA8-4595-ABFD-FD12AC3A8582}" destId="{1DEA9982-34CD-4966-BCF4-A359E47A2E8C}" srcOrd="0" destOrd="0" presId="urn:microsoft.com/office/officeart/2018/2/layout/IconLabelList"/>
    <dgm:cxn modelId="{92D4E265-2675-4664-AC17-DF44A0B88A68}" type="presParOf" srcId="{1DEA9982-34CD-4966-BCF4-A359E47A2E8C}" destId="{DE2137FE-88B2-44D6-B61D-2AC3F40158DB}" srcOrd="0" destOrd="0" presId="urn:microsoft.com/office/officeart/2018/2/layout/IconLabelList"/>
    <dgm:cxn modelId="{027EED80-FBFD-45C1-B18A-65D410C31CD1}" type="presParOf" srcId="{1DEA9982-34CD-4966-BCF4-A359E47A2E8C}" destId="{7FA73D98-7009-4867-BE74-2E5E61C48065}" srcOrd="1" destOrd="0" presId="urn:microsoft.com/office/officeart/2018/2/layout/IconLabelList"/>
    <dgm:cxn modelId="{3BBBE157-97A0-458E-8EC0-8724B730FEE0}" type="presParOf" srcId="{1DEA9982-34CD-4966-BCF4-A359E47A2E8C}" destId="{EF884D36-74BD-4967-BF47-76B14BA8C213}" srcOrd="2" destOrd="0" presId="urn:microsoft.com/office/officeart/2018/2/layout/IconLabelList"/>
    <dgm:cxn modelId="{8D44ED62-D476-4C69-8656-954B31FF525D}" type="presParOf" srcId="{12D36F65-1EA8-4595-ABFD-FD12AC3A8582}" destId="{767A6CD2-8F34-442F-9C68-BF91DEB27D4A}" srcOrd="1" destOrd="0" presId="urn:microsoft.com/office/officeart/2018/2/layout/IconLabelList"/>
    <dgm:cxn modelId="{447FCE82-F0EE-46D6-AA3C-978EA4A9997B}" type="presParOf" srcId="{12D36F65-1EA8-4595-ABFD-FD12AC3A8582}" destId="{3E6AA1A1-B37F-4718-96CA-9EF0430BE79D}" srcOrd="2" destOrd="0" presId="urn:microsoft.com/office/officeart/2018/2/layout/IconLabelList"/>
    <dgm:cxn modelId="{CF65B171-3FC9-4B71-BB7B-30A6E4B3F007}" type="presParOf" srcId="{3E6AA1A1-B37F-4718-96CA-9EF0430BE79D}" destId="{96FD968E-2AFB-4A31-87DB-11B89CA84DFC}" srcOrd="0" destOrd="0" presId="urn:microsoft.com/office/officeart/2018/2/layout/IconLabelList"/>
    <dgm:cxn modelId="{A8FF9895-6BF8-490F-8009-0B13208C89D8}" type="presParOf" srcId="{3E6AA1A1-B37F-4718-96CA-9EF0430BE79D}" destId="{504496E1-12DC-40BB-A506-5DDD53B91015}" srcOrd="1" destOrd="0" presId="urn:microsoft.com/office/officeart/2018/2/layout/IconLabelList"/>
    <dgm:cxn modelId="{DB82EB7A-0FF3-4B31-AE01-F2146E710C92}" type="presParOf" srcId="{3E6AA1A1-B37F-4718-96CA-9EF0430BE79D}" destId="{EB2ABED2-BDCB-4B8F-B1F0-4B8828E666D1}" srcOrd="2" destOrd="0" presId="urn:microsoft.com/office/officeart/2018/2/layout/IconLabelList"/>
    <dgm:cxn modelId="{075902C1-613C-481B-BC05-CBBB3B576237}" type="presParOf" srcId="{12D36F65-1EA8-4595-ABFD-FD12AC3A8582}" destId="{737A6A11-C922-4B25-8B43-4E8AEE993051}" srcOrd="3" destOrd="0" presId="urn:microsoft.com/office/officeart/2018/2/layout/IconLabelList"/>
    <dgm:cxn modelId="{F67B5F0B-2BE5-48A6-8940-B9513DD82BF4}" type="presParOf" srcId="{12D36F65-1EA8-4595-ABFD-FD12AC3A8582}" destId="{395888BC-62D1-494D-A8D5-7E8DEE6C917B}" srcOrd="4" destOrd="0" presId="urn:microsoft.com/office/officeart/2018/2/layout/IconLabelList"/>
    <dgm:cxn modelId="{0BDDDE77-4BB1-401B-B2D0-000E503EDB5C}" type="presParOf" srcId="{395888BC-62D1-494D-A8D5-7E8DEE6C917B}" destId="{A9691378-331A-44A3-BA42-61C56D71E138}" srcOrd="0" destOrd="0" presId="urn:microsoft.com/office/officeart/2018/2/layout/IconLabelList"/>
    <dgm:cxn modelId="{0133FE91-DC26-4D20-B824-A930FE5AC9F6}" type="presParOf" srcId="{395888BC-62D1-494D-A8D5-7E8DEE6C917B}" destId="{7AD1E84A-1D59-49F1-9B5D-D7C9444E2215}" srcOrd="1" destOrd="0" presId="urn:microsoft.com/office/officeart/2018/2/layout/IconLabelList"/>
    <dgm:cxn modelId="{C8D3BEE1-6734-4512-8E18-EEDEAD38D025}" type="presParOf" srcId="{395888BC-62D1-494D-A8D5-7E8DEE6C917B}" destId="{A26A5E24-E118-4C04-82ED-67A59FDAF146}" srcOrd="2" destOrd="0" presId="urn:microsoft.com/office/officeart/2018/2/layout/IconLabelList"/>
    <dgm:cxn modelId="{1AE4A9F8-0E8D-468A-A1C1-105D8E3020DE}" type="presParOf" srcId="{12D36F65-1EA8-4595-ABFD-FD12AC3A8582}" destId="{A4512778-D299-4F21-82BF-B732B3DC458E}" srcOrd="5" destOrd="0" presId="urn:microsoft.com/office/officeart/2018/2/layout/IconLabelList"/>
    <dgm:cxn modelId="{6C61715A-D5F5-4F66-B761-5A6590070F57}" type="presParOf" srcId="{12D36F65-1EA8-4595-ABFD-FD12AC3A8582}" destId="{B65B6322-8270-4AE3-BAA1-F56AD44B7BE2}" srcOrd="6" destOrd="0" presId="urn:microsoft.com/office/officeart/2018/2/layout/IconLabelList"/>
    <dgm:cxn modelId="{CDDDF510-85D0-425A-9F10-D28FC1BFDCE3}" type="presParOf" srcId="{B65B6322-8270-4AE3-BAA1-F56AD44B7BE2}" destId="{CA1FB7F2-4960-48E4-9CEA-F8ED96696B5B}" srcOrd="0" destOrd="0" presId="urn:microsoft.com/office/officeart/2018/2/layout/IconLabelList"/>
    <dgm:cxn modelId="{D10A89FB-B1D6-414C-B140-53374A1F8023}" type="presParOf" srcId="{B65B6322-8270-4AE3-BAA1-F56AD44B7BE2}" destId="{DB775980-5F62-4867-BB16-FC052E4FE432}" srcOrd="1" destOrd="0" presId="urn:microsoft.com/office/officeart/2018/2/layout/IconLabelList"/>
    <dgm:cxn modelId="{2C5BF2D5-DFB9-421D-8B12-9BC1D9DF3652}" type="presParOf" srcId="{B65B6322-8270-4AE3-BAA1-F56AD44B7BE2}" destId="{3ACEDDC3-780B-4FBA-97FA-0C972CBBC49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76F7AC-A175-45FB-9016-5E94B1B56A02}" type="doc">
      <dgm:prSet loTypeId="urn:microsoft.com/office/officeart/2005/8/layout/vProcess5" loCatId="process" qsTypeId="urn:microsoft.com/office/officeart/2005/8/quickstyle/simple2" qsCatId="simple" csTypeId="urn:microsoft.com/office/officeart/2005/8/colors/accent2_2" csCatId="accent2"/>
      <dgm:spPr/>
      <dgm:t>
        <a:bodyPr/>
        <a:lstStyle/>
        <a:p>
          <a:endParaRPr lang="en-US"/>
        </a:p>
      </dgm:t>
    </dgm:pt>
    <dgm:pt modelId="{CCADA0AA-36BF-4C38-80B2-9EAC23B46C4C}">
      <dgm:prSet/>
      <dgm:spPr/>
      <dgm:t>
        <a:bodyPr/>
        <a:lstStyle/>
        <a:p>
          <a:r>
            <a:rPr lang="tr-TR"/>
            <a:t>1) Ziyaret bulguları ile ilgili kurum tarafından yapılacak değerlendirmelerin kuruma verilecek KGBR/KAR’a dâhil edilmesinin sağlanması,</a:t>
          </a:r>
          <a:endParaRPr lang="en-US"/>
        </a:p>
      </dgm:t>
    </dgm:pt>
    <dgm:pt modelId="{EF872C07-2318-4679-B851-E2C5DB313062}" type="parTrans" cxnId="{6D81ACBA-FCB9-4F4C-B820-08BAD6F72340}">
      <dgm:prSet/>
      <dgm:spPr/>
      <dgm:t>
        <a:bodyPr/>
        <a:lstStyle/>
        <a:p>
          <a:endParaRPr lang="en-US"/>
        </a:p>
      </dgm:t>
    </dgm:pt>
    <dgm:pt modelId="{D3DD2F23-74CA-4C85-845D-FAFE1D532FB0}" type="sibTrans" cxnId="{6D81ACBA-FCB9-4F4C-B820-08BAD6F72340}">
      <dgm:prSet/>
      <dgm:spPr/>
      <dgm:t>
        <a:bodyPr/>
        <a:lstStyle/>
        <a:p>
          <a:endParaRPr lang="en-US"/>
        </a:p>
      </dgm:t>
    </dgm:pt>
    <dgm:pt modelId="{2AC91C45-42CD-444F-AADE-3E22040E21A6}">
      <dgm:prSet/>
      <dgm:spPr/>
      <dgm:t>
        <a:bodyPr/>
        <a:lstStyle/>
        <a:p>
          <a:r>
            <a:rPr lang="tr-TR"/>
            <a:t>2) Kuruma ek görüş belirtme olanağı verilmesi,</a:t>
          </a:r>
          <a:endParaRPr lang="en-US"/>
        </a:p>
      </dgm:t>
    </dgm:pt>
    <dgm:pt modelId="{679FB056-26F9-4455-A3B6-62D4C4BFA063}" type="parTrans" cxnId="{195DD064-B7E0-4F0B-B041-6A4776CBDB4F}">
      <dgm:prSet/>
      <dgm:spPr/>
      <dgm:t>
        <a:bodyPr/>
        <a:lstStyle/>
        <a:p>
          <a:endParaRPr lang="en-US"/>
        </a:p>
      </dgm:t>
    </dgm:pt>
    <dgm:pt modelId="{3C149B2B-7393-41CD-8644-FC1931EDC2BE}" type="sibTrans" cxnId="{195DD064-B7E0-4F0B-B041-6A4776CBDB4F}">
      <dgm:prSet/>
      <dgm:spPr/>
      <dgm:t>
        <a:bodyPr/>
        <a:lstStyle/>
        <a:p>
          <a:endParaRPr lang="en-US"/>
        </a:p>
      </dgm:t>
    </dgm:pt>
    <dgm:pt modelId="{A73893F3-008C-4D60-BE30-6481578550D1}">
      <dgm:prSet/>
      <dgm:spPr/>
      <dgm:t>
        <a:bodyPr/>
        <a:lstStyle/>
        <a:p>
          <a:r>
            <a:rPr lang="tr-TR"/>
            <a:t>3) Aynı değerlendirme döneminde farklı kurumlarda yapılan değerlendirmelerde, belirli bir ölçüt için değerlendirmeler arasında tutarlığın sağlanması</a:t>
          </a:r>
          <a:endParaRPr lang="en-US"/>
        </a:p>
      </dgm:t>
    </dgm:pt>
    <dgm:pt modelId="{E4CD9AA7-795D-4878-A808-C28CE6BF3859}" type="parTrans" cxnId="{7FA4F319-B15A-4400-9F6F-349C13A3E0B4}">
      <dgm:prSet/>
      <dgm:spPr/>
      <dgm:t>
        <a:bodyPr/>
        <a:lstStyle/>
        <a:p>
          <a:endParaRPr lang="en-US"/>
        </a:p>
      </dgm:t>
    </dgm:pt>
    <dgm:pt modelId="{0B13B72B-E42A-40D6-B247-3106DE2B1DDA}" type="sibTrans" cxnId="{7FA4F319-B15A-4400-9F6F-349C13A3E0B4}">
      <dgm:prSet/>
      <dgm:spPr/>
      <dgm:t>
        <a:bodyPr/>
        <a:lstStyle/>
        <a:p>
          <a:endParaRPr lang="en-US"/>
        </a:p>
      </dgm:t>
    </dgm:pt>
    <dgm:pt modelId="{2812E6D0-4AD6-4FA4-AF8C-5087EF641F07}" type="pres">
      <dgm:prSet presAssocID="{9176F7AC-A175-45FB-9016-5E94B1B56A02}" presName="outerComposite" presStyleCnt="0">
        <dgm:presLayoutVars>
          <dgm:chMax val="5"/>
          <dgm:dir/>
          <dgm:resizeHandles val="exact"/>
        </dgm:presLayoutVars>
      </dgm:prSet>
      <dgm:spPr/>
      <dgm:t>
        <a:bodyPr/>
        <a:lstStyle/>
        <a:p>
          <a:endParaRPr lang="tr-TR"/>
        </a:p>
      </dgm:t>
    </dgm:pt>
    <dgm:pt modelId="{3E5861CD-11BD-4C70-9B79-8240C848E05A}" type="pres">
      <dgm:prSet presAssocID="{9176F7AC-A175-45FB-9016-5E94B1B56A02}" presName="dummyMaxCanvas" presStyleCnt="0">
        <dgm:presLayoutVars/>
      </dgm:prSet>
      <dgm:spPr/>
    </dgm:pt>
    <dgm:pt modelId="{BC6C1B42-F834-4B34-8260-EC613A111954}" type="pres">
      <dgm:prSet presAssocID="{9176F7AC-A175-45FB-9016-5E94B1B56A02}" presName="ThreeNodes_1" presStyleLbl="node1" presStyleIdx="0" presStyleCnt="3">
        <dgm:presLayoutVars>
          <dgm:bulletEnabled val="1"/>
        </dgm:presLayoutVars>
      </dgm:prSet>
      <dgm:spPr/>
      <dgm:t>
        <a:bodyPr/>
        <a:lstStyle/>
        <a:p>
          <a:endParaRPr lang="tr-TR"/>
        </a:p>
      </dgm:t>
    </dgm:pt>
    <dgm:pt modelId="{8F260F1B-58BE-4489-815D-A0106AFDDD97}" type="pres">
      <dgm:prSet presAssocID="{9176F7AC-A175-45FB-9016-5E94B1B56A02}" presName="ThreeNodes_2" presStyleLbl="node1" presStyleIdx="1" presStyleCnt="3">
        <dgm:presLayoutVars>
          <dgm:bulletEnabled val="1"/>
        </dgm:presLayoutVars>
      </dgm:prSet>
      <dgm:spPr/>
      <dgm:t>
        <a:bodyPr/>
        <a:lstStyle/>
        <a:p>
          <a:endParaRPr lang="tr-TR"/>
        </a:p>
      </dgm:t>
    </dgm:pt>
    <dgm:pt modelId="{2C50B8D9-E7A8-4D17-83A2-1A94781431FD}" type="pres">
      <dgm:prSet presAssocID="{9176F7AC-A175-45FB-9016-5E94B1B56A02}" presName="ThreeNodes_3" presStyleLbl="node1" presStyleIdx="2" presStyleCnt="3">
        <dgm:presLayoutVars>
          <dgm:bulletEnabled val="1"/>
        </dgm:presLayoutVars>
      </dgm:prSet>
      <dgm:spPr/>
      <dgm:t>
        <a:bodyPr/>
        <a:lstStyle/>
        <a:p>
          <a:endParaRPr lang="tr-TR"/>
        </a:p>
      </dgm:t>
    </dgm:pt>
    <dgm:pt modelId="{04E26B22-40B6-43FA-AA22-9B791AC701D8}" type="pres">
      <dgm:prSet presAssocID="{9176F7AC-A175-45FB-9016-5E94B1B56A02}" presName="ThreeConn_1-2" presStyleLbl="fgAccFollowNode1" presStyleIdx="0" presStyleCnt="2">
        <dgm:presLayoutVars>
          <dgm:bulletEnabled val="1"/>
        </dgm:presLayoutVars>
      </dgm:prSet>
      <dgm:spPr/>
      <dgm:t>
        <a:bodyPr/>
        <a:lstStyle/>
        <a:p>
          <a:endParaRPr lang="tr-TR"/>
        </a:p>
      </dgm:t>
    </dgm:pt>
    <dgm:pt modelId="{E3CD5FB8-72F1-4B10-963F-78BE47FD1A37}" type="pres">
      <dgm:prSet presAssocID="{9176F7AC-A175-45FB-9016-5E94B1B56A02}" presName="ThreeConn_2-3" presStyleLbl="fgAccFollowNode1" presStyleIdx="1" presStyleCnt="2">
        <dgm:presLayoutVars>
          <dgm:bulletEnabled val="1"/>
        </dgm:presLayoutVars>
      </dgm:prSet>
      <dgm:spPr/>
      <dgm:t>
        <a:bodyPr/>
        <a:lstStyle/>
        <a:p>
          <a:endParaRPr lang="tr-TR"/>
        </a:p>
      </dgm:t>
    </dgm:pt>
    <dgm:pt modelId="{28E9F731-34B0-406D-B188-933C02804EA5}" type="pres">
      <dgm:prSet presAssocID="{9176F7AC-A175-45FB-9016-5E94B1B56A02}" presName="ThreeNodes_1_text" presStyleLbl="node1" presStyleIdx="2" presStyleCnt="3">
        <dgm:presLayoutVars>
          <dgm:bulletEnabled val="1"/>
        </dgm:presLayoutVars>
      </dgm:prSet>
      <dgm:spPr/>
      <dgm:t>
        <a:bodyPr/>
        <a:lstStyle/>
        <a:p>
          <a:endParaRPr lang="tr-TR"/>
        </a:p>
      </dgm:t>
    </dgm:pt>
    <dgm:pt modelId="{1A5E00CE-08CB-4C21-8809-0930568E7412}" type="pres">
      <dgm:prSet presAssocID="{9176F7AC-A175-45FB-9016-5E94B1B56A02}" presName="ThreeNodes_2_text" presStyleLbl="node1" presStyleIdx="2" presStyleCnt="3">
        <dgm:presLayoutVars>
          <dgm:bulletEnabled val="1"/>
        </dgm:presLayoutVars>
      </dgm:prSet>
      <dgm:spPr/>
      <dgm:t>
        <a:bodyPr/>
        <a:lstStyle/>
        <a:p>
          <a:endParaRPr lang="tr-TR"/>
        </a:p>
      </dgm:t>
    </dgm:pt>
    <dgm:pt modelId="{7CC40F68-C3AF-491D-92C8-E4AA2B81E777}" type="pres">
      <dgm:prSet presAssocID="{9176F7AC-A175-45FB-9016-5E94B1B56A02}" presName="ThreeNodes_3_text" presStyleLbl="node1" presStyleIdx="2" presStyleCnt="3">
        <dgm:presLayoutVars>
          <dgm:bulletEnabled val="1"/>
        </dgm:presLayoutVars>
      </dgm:prSet>
      <dgm:spPr/>
      <dgm:t>
        <a:bodyPr/>
        <a:lstStyle/>
        <a:p>
          <a:endParaRPr lang="tr-TR"/>
        </a:p>
      </dgm:t>
    </dgm:pt>
  </dgm:ptLst>
  <dgm:cxnLst>
    <dgm:cxn modelId="{6D81ACBA-FCB9-4F4C-B820-08BAD6F72340}" srcId="{9176F7AC-A175-45FB-9016-5E94B1B56A02}" destId="{CCADA0AA-36BF-4C38-80B2-9EAC23B46C4C}" srcOrd="0" destOrd="0" parTransId="{EF872C07-2318-4679-B851-E2C5DB313062}" sibTransId="{D3DD2F23-74CA-4C85-845D-FAFE1D532FB0}"/>
    <dgm:cxn modelId="{3FEEE791-E84F-4BB1-80EB-77A3DC28F8D0}" type="presOf" srcId="{3C149B2B-7393-41CD-8644-FC1931EDC2BE}" destId="{E3CD5FB8-72F1-4B10-963F-78BE47FD1A37}" srcOrd="0" destOrd="0" presId="urn:microsoft.com/office/officeart/2005/8/layout/vProcess5"/>
    <dgm:cxn modelId="{48558AB0-C240-4C13-89F2-3BAA098D4D44}" type="presOf" srcId="{9176F7AC-A175-45FB-9016-5E94B1B56A02}" destId="{2812E6D0-4AD6-4FA4-AF8C-5087EF641F07}" srcOrd="0" destOrd="0" presId="urn:microsoft.com/office/officeart/2005/8/layout/vProcess5"/>
    <dgm:cxn modelId="{0633A088-3087-453D-9516-04C879B8CD96}" type="presOf" srcId="{2AC91C45-42CD-444F-AADE-3E22040E21A6}" destId="{8F260F1B-58BE-4489-815D-A0106AFDDD97}" srcOrd="0" destOrd="0" presId="urn:microsoft.com/office/officeart/2005/8/layout/vProcess5"/>
    <dgm:cxn modelId="{39BFBA7C-9F90-4C83-9980-D64983CE3148}" type="presOf" srcId="{2AC91C45-42CD-444F-AADE-3E22040E21A6}" destId="{1A5E00CE-08CB-4C21-8809-0930568E7412}" srcOrd="1" destOrd="0" presId="urn:microsoft.com/office/officeart/2005/8/layout/vProcess5"/>
    <dgm:cxn modelId="{195DD064-B7E0-4F0B-B041-6A4776CBDB4F}" srcId="{9176F7AC-A175-45FB-9016-5E94B1B56A02}" destId="{2AC91C45-42CD-444F-AADE-3E22040E21A6}" srcOrd="1" destOrd="0" parTransId="{679FB056-26F9-4455-A3B6-62D4C4BFA063}" sibTransId="{3C149B2B-7393-41CD-8644-FC1931EDC2BE}"/>
    <dgm:cxn modelId="{2080D4C4-8118-4EAB-B40D-A7EB8FC407D5}" type="presOf" srcId="{A73893F3-008C-4D60-BE30-6481578550D1}" destId="{7CC40F68-C3AF-491D-92C8-E4AA2B81E777}" srcOrd="1" destOrd="0" presId="urn:microsoft.com/office/officeart/2005/8/layout/vProcess5"/>
    <dgm:cxn modelId="{46FF4430-5621-4173-AB88-CFD4AAC6440B}" type="presOf" srcId="{CCADA0AA-36BF-4C38-80B2-9EAC23B46C4C}" destId="{28E9F731-34B0-406D-B188-933C02804EA5}" srcOrd="1" destOrd="0" presId="urn:microsoft.com/office/officeart/2005/8/layout/vProcess5"/>
    <dgm:cxn modelId="{46605727-C3E2-44CB-9593-210EDE2C0E64}" type="presOf" srcId="{CCADA0AA-36BF-4C38-80B2-9EAC23B46C4C}" destId="{BC6C1B42-F834-4B34-8260-EC613A111954}" srcOrd="0" destOrd="0" presId="urn:microsoft.com/office/officeart/2005/8/layout/vProcess5"/>
    <dgm:cxn modelId="{EFDC1143-0628-41BE-ADC1-383BC4F5FA2D}" type="presOf" srcId="{A73893F3-008C-4D60-BE30-6481578550D1}" destId="{2C50B8D9-E7A8-4D17-83A2-1A94781431FD}" srcOrd="0" destOrd="0" presId="urn:microsoft.com/office/officeart/2005/8/layout/vProcess5"/>
    <dgm:cxn modelId="{53ABC699-B46F-463C-BCA8-405CFCD29971}" type="presOf" srcId="{D3DD2F23-74CA-4C85-845D-FAFE1D532FB0}" destId="{04E26B22-40B6-43FA-AA22-9B791AC701D8}" srcOrd="0" destOrd="0" presId="urn:microsoft.com/office/officeart/2005/8/layout/vProcess5"/>
    <dgm:cxn modelId="{7FA4F319-B15A-4400-9F6F-349C13A3E0B4}" srcId="{9176F7AC-A175-45FB-9016-5E94B1B56A02}" destId="{A73893F3-008C-4D60-BE30-6481578550D1}" srcOrd="2" destOrd="0" parTransId="{E4CD9AA7-795D-4878-A808-C28CE6BF3859}" sibTransId="{0B13B72B-E42A-40D6-B247-3106DE2B1DDA}"/>
    <dgm:cxn modelId="{35CD36F2-BAD0-4F1F-9B92-D08435D32B35}" type="presParOf" srcId="{2812E6D0-4AD6-4FA4-AF8C-5087EF641F07}" destId="{3E5861CD-11BD-4C70-9B79-8240C848E05A}" srcOrd="0" destOrd="0" presId="urn:microsoft.com/office/officeart/2005/8/layout/vProcess5"/>
    <dgm:cxn modelId="{1683B56D-77CB-4E98-9C6C-478512FDEFC7}" type="presParOf" srcId="{2812E6D0-4AD6-4FA4-AF8C-5087EF641F07}" destId="{BC6C1B42-F834-4B34-8260-EC613A111954}" srcOrd="1" destOrd="0" presId="urn:microsoft.com/office/officeart/2005/8/layout/vProcess5"/>
    <dgm:cxn modelId="{4DDFC922-8B32-484D-96F3-7F62DE8C6C50}" type="presParOf" srcId="{2812E6D0-4AD6-4FA4-AF8C-5087EF641F07}" destId="{8F260F1B-58BE-4489-815D-A0106AFDDD97}" srcOrd="2" destOrd="0" presId="urn:microsoft.com/office/officeart/2005/8/layout/vProcess5"/>
    <dgm:cxn modelId="{3C08A3F3-7C8B-4B8E-87B1-211748C494A9}" type="presParOf" srcId="{2812E6D0-4AD6-4FA4-AF8C-5087EF641F07}" destId="{2C50B8D9-E7A8-4D17-83A2-1A94781431FD}" srcOrd="3" destOrd="0" presId="urn:microsoft.com/office/officeart/2005/8/layout/vProcess5"/>
    <dgm:cxn modelId="{66FD482D-1C3F-445A-9BDA-7909057DC423}" type="presParOf" srcId="{2812E6D0-4AD6-4FA4-AF8C-5087EF641F07}" destId="{04E26B22-40B6-43FA-AA22-9B791AC701D8}" srcOrd="4" destOrd="0" presId="urn:microsoft.com/office/officeart/2005/8/layout/vProcess5"/>
    <dgm:cxn modelId="{E54A0042-8ADF-4B40-ADD2-7CE7AD93EF48}" type="presParOf" srcId="{2812E6D0-4AD6-4FA4-AF8C-5087EF641F07}" destId="{E3CD5FB8-72F1-4B10-963F-78BE47FD1A37}" srcOrd="5" destOrd="0" presId="urn:microsoft.com/office/officeart/2005/8/layout/vProcess5"/>
    <dgm:cxn modelId="{BBB826D0-A446-4B30-99B9-F551DD727382}" type="presParOf" srcId="{2812E6D0-4AD6-4FA4-AF8C-5087EF641F07}" destId="{28E9F731-34B0-406D-B188-933C02804EA5}" srcOrd="6" destOrd="0" presId="urn:microsoft.com/office/officeart/2005/8/layout/vProcess5"/>
    <dgm:cxn modelId="{C8055CC2-F912-4752-A307-3013E54DB15B}" type="presParOf" srcId="{2812E6D0-4AD6-4FA4-AF8C-5087EF641F07}" destId="{1A5E00CE-08CB-4C21-8809-0930568E7412}" srcOrd="7" destOrd="0" presId="urn:microsoft.com/office/officeart/2005/8/layout/vProcess5"/>
    <dgm:cxn modelId="{78AAB2F4-2706-4FFF-9EE2-17F46141CAB1}" type="presParOf" srcId="{2812E6D0-4AD6-4FA4-AF8C-5087EF641F07}" destId="{7CC40F68-C3AF-491D-92C8-E4AA2B81E77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6E57BC-8720-4245-84B4-A85BB44187EC}" type="doc">
      <dgm:prSet loTypeId="urn:microsoft.com/office/officeart/2005/8/layout/vProcess5" loCatId="process" qsTypeId="urn:microsoft.com/office/officeart/2005/8/quickstyle/simple2" qsCatId="simple" csTypeId="urn:microsoft.com/office/officeart/2005/8/colors/accent2_2" csCatId="accent2"/>
      <dgm:spPr/>
      <dgm:t>
        <a:bodyPr/>
        <a:lstStyle/>
        <a:p>
          <a:endParaRPr lang="en-US"/>
        </a:p>
      </dgm:t>
    </dgm:pt>
    <dgm:pt modelId="{125B4348-44E8-47A8-931E-5A79820AC99A}">
      <dgm:prSet/>
      <dgm:spPr/>
      <dgm:t>
        <a:bodyPr/>
        <a:lstStyle/>
        <a:p>
          <a:r>
            <a:rPr lang="tr-TR"/>
            <a:t>Ziyaret sonunda değerlendirme takımının Kurumdan ayrılmadan önce yükseköğretim kurumunun rektörü/MYO’nun müdürü ve davet edeceği iç ve dış paydaşların katılımıyla gerçekleştirilen bir Çıkış Görüşmesi gerçekleştirilir. </a:t>
          </a:r>
          <a:endParaRPr lang="en-US"/>
        </a:p>
      </dgm:t>
    </dgm:pt>
    <dgm:pt modelId="{0BE59B3B-60E3-4F78-A0E6-3AADEC93D506}" type="parTrans" cxnId="{3E786D4F-0A33-4797-B585-9D770A1C5C58}">
      <dgm:prSet/>
      <dgm:spPr/>
      <dgm:t>
        <a:bodyPr/>
        <a:lstStyle/>
        <a:p>
          <a:endParaRPr lang="en-US"/>
        </a:p>
      </dgm:t>
    </dgm:pt>
    <dgm:pt modelId="{253AEB88-3868-47F1-A3F0-C3540DC3B5E8}" type="sibTrans" cxnId="{3E786D4F-0A33-4797-B585-9D770A1C5C58}">
      <dgm:prSet/>
      <dgm:spPr/>
      <dgm:t>
        <a:bodyPr/>
        <a:lstStyle/>
        <a:p>
          <a:endParaRPr lang="en-US"/>
        </a:p>
      </dgm:t>
    </dgm:pt>
    <dgm:pt modelId="{66F00FE1-2766-4B4A-AE62-F95277764D09}">
      <dgm:prSet/>
      <dgm:spPr/>
      <dgm:t>
        <a:bodyPr/>
        <a:lstStyle/>
        <a:p>
          <a:r>
            <a:rPr lang="tr-TR"/>
            <a:t>Çıkış Bildirimi’nde değerlendirme sürecinin amacı, kapsamı, genel formatı ve çerçevesinden kısaca bahsedilir. Daha sonra, KGBR/KAR’ın Kuruma iletilmesi, Kurumun cevabını takiben KGBR/KAR’a son şeklinin verilmesi ve bu aşamada kurumla uzlaşılmasına ilişkin izlenecek süreç basamakları anlatılır.</a:t>
          </a:r>
          <a:endParaRPr lang="en-US"/>
        </a:p>
      </dgm:t>
    </dgm:pt>
    <dgm:pt modelId="{33BDA756-4330-4F42-AFBC-3D6B00C62DCB}" type="parTrans" cxnId="{15CA09C7-A0E1-4CB0-B863-334F2EB82FD8}">
      <dgm:prSet/>
      <dgm:spPr/>
      <dgm:t>
        <a:bodyPr/>
        <a:lstStyle/>
        <a:p>
          <a:endParaRPr lang="en-US"/>
        </a:p>
      </dgm:t>
    </dgm:pt>
    <dgm:pt modelId="{5235BE95-7F74-483B-83CE-1ABD67D1D58F}" type="sibTrans" cxnId="{15CA09C7-A0E1-4CB0-B863-334F2EB82FD8}">
      <dgm:prSet/>
      <dgm:spPr/>
      <dgm:t>
        <a:bodyPr/>
        <a:lstStyle/>
        <a:p>
          <a:endParaRPr lang="en-US"/>
        </a:p>
      </dgm:t>
    </dgm:pt>
    <dgm:pt modelId="{C2F42696-B69A-451A-B911-8ED67CD4CDB5}" type="pres">
      <dgm:prSet presAssocID="{536E57BC-8720-4245-84B4-A85BB44187EC}" presName="outerComposite" presStyleCnt="0">
        <dgm:presLayoutVars>
          <dgm:chMax val="5"/>
          <dgm:dir/>
          <dgm:resizeHandles val="exact"/>
        </dgm:presLayoutVars>
      </dgm:prSet>
      <dgm:spPr/>
      <dgm:t>
        <a:bodyPr/>
        <a:lstStyle/>
        <a:p>
          <a:endParaRPr lang="tr-TR"/>
        </a:p>
      </dgm:t>
    </dgm:pt>
    <dgm:pt modelId="{14C1B6EF-EC56-4609-93E1-A81EC55845C1}" type="pres">
      <dgm:prSet presAssocID="{536E57BC-8720-4245-84B4-A85BB44187EC}" presName="dummyMaxCanvas" presStyleCnt="0">
        <dgm:presLayoutVars/>
      </dgm:prSet>
      <dgm:spPr/>
    </dgm:pt>
    <dgm:pt modelId="{7548F8D8-68F4-48F1-81C7-DF861550686F}" type="pres">
      <dgm:prSet presAssocID="{536E57BC-8720-4245-84B4-A85BB44187EC}" presName="TwoNodes_1" presStyleLbl="node1" presStyleIdx="0" presStyleCnt="2">
        <dgm:presLayoutVars>
          <dgm:bulletEnabled val="1"/>
        </dgm:presLayoutVars>
      </dgm:prSet>
      <dgm:spPr/>
      <dgm:t>
        <a:bodyPr/>
        <a:lstStyle/>
        <a:p>
          <a:endParaRPr lang="tr-TR"/>
        </a:p>
      </dgm:t>
    </dgm:pt>
    <dgm:pt modelId="{F9ABB1B2-2C04-4FA3-B6B0-BD0162F50CB4}" type="pres">
      <dgm:prSet presAssocID="{536E57BC-8720-4245-84B4-A85BB44187EC}" presName="TwoNodes_2" presStyleLbl="node1" presStyleIdx="1" presStyleCnt="2">
        <dgm:presLayoutVars>
          <dgm:bulletEnabled val="1"/>
        </dgm:presLayoutVars>
      </dgm:prSet>
      <dgm:spPr/>
      <dgm:t>
        <a:bodyPr/>
        <a:lstStyle/>
        <a:p>
          <a:endParaRPr lang="tr-TR"/>
        </a:p>
      </dgm:t>
    </dgm:pt>
    <dgm:pt modelId="{EA204DBB-1E1E-4EF2-A89A-50C70E68360F}" type="pres">
      <dgm:prSet presAssocID="{536E57BC-8720-4245-84B4-A85BB44187EC}" presName="TwoConn_1-2" presStyleLbl="fgAccFollowNode1" presStyleIdx="0" presStyleCnt="1">
        <dgm:presLayoutVars>
          <dgm:bulletEnabled val="1"/>
        </dgm:presLayoutVars>
      </dgm:prSet>
      <dgm:spPr/>
      <dgm:t>
        <a:bodyPr/>
        <a:lstStyle/>
        <a:p>
          <a:endParaRPr lang="tr-TR"/>
        </a:p>
      </dgm:t>
    </dgm:pt>
    <dgm:pt modelId="{C6FB497F-EE8A-4A81-B0E5-80CD694C1E49}" type="pres">
      <dgm:prSet presAssocID="{536E57BC-8720-4245-84B4-A85BB44187EC}" presName="TwoNodes_1_text" presStyleLbl="node1" presStyleIdx="1" presStyleCnt="2">
        <dgm:presLayoutVars>
          <dgm:bulletEnabled val="1"/>
        </dgm:presLayoutVars>
      </dgm:prSet>
      <dgm:spPr/>
      <dgm:t>
        <a:bodyPr/>
        <a:lstStyle/>
        <a:p>
          <a:endParaRPr lang="tr-TR"/>
        </a:p>
      </dgm:t>
    </dgm:pt>
    <dgm:pt modelId="{B797E8E0-24BF-479B-BCF6-22E2BC4853EB}" type="pres">
      <dgm:prSet presAssocID="{536E57BC-8720-4245-84B4-A85BB44187EC}" presName="TwoNodes_2_text" presStyleLbl="node1" presStyleIdx="1" presStyleCnt="2">
        <dgm:presLayoutVars>
          <dgm:bulletEnabled val="1"/>
        </dgm:presLayoutVars>
      </dgm:prSet>
      <dgm:spPr/>
      <dgm:t>
        <a:bodyPr/>
        <a:lstStyle/>
        <a:p>
          <a:endParaRPr lang="tr-TR"/>
        </a:p>
      </dgm:t>
    </dgm:pt>
  </dgm:ptLst>
  <dgm:cxnLst>
    <dgm:cxn modelId="{3E786D4F-0A33-4797-B585-9D770A1C5C58}" srcId="{536E57BC-8720-4245-84B4-A85BB44187EC}" destId="{125B4348-44E8-47A8-931E-5A79820AC99A}" srcOrd="0" destOrd="0" parTransId="{0BE59B3B-60E3-4F78-A0E6-3AADEC93D506}" sibTransId="{253AEB88-3868-47F1-A3F0-C3540DC3B5E8}"/>
    <dgm:cxn modelId="{4C6DDEB1-1FF6-4445-92BE-E5D4FB805FF9}" type="presOf" srcId="{253AEB88-3868-47F1-A3F0-C3540DC3B5E8}" destId="{EA204DBB-1E1E-4EF2-A89A-50C70E68360F}" srcOrd="0" destOrd="0" presId="urn:microsoft.com/office/officeart/2005/8/layout/vProcess5"/>
    <dgm:cxn modelId="{B4276A19-1142-46FD-A196-2C2F2A1BF7E5}" type="presOf" srcId="{125B4348-44E8-47A8-931E-5A79820AC99A}" destId="{C6FB497F-EE8A-4A81-B0E5-80CD694C1E49}" srcOrd="1" destOrd="0" presId="urn:microsoft.com/office/officeart/2005/8/layout/vProcess5"/>
    <dgm:cxn modelId="{C2F1B887-45E9-46B6-8A67-4C5663495C66}" type="presOf" srcId="{536E57BC-8720-4245-84B4-A85BB44187EC}" destId="{C2F42696-B69A-451A-B911-8ED67CD4CDB5}" srcOrd="0" destOrd="0" presId="urn:microsoft.com/office/officeart/2005/8/layout/vProcess5"/>
    <dgm:cxn modelId="{32051E58-24CF-47D2-9019-F97BF589F337}" type="presOf" srcId="{66F00FE1-2766-4B4A-AE62-F95277764D09}" destId="{B797E8E0-24BF-479B-BCF6-22E2BC4853EB}" srcOrd="1" destOrd="0" presId="urn:microsoft.com/office/officeart/2005/8/layout/vProcess5"/>
    <dgm:cxn modelId="{EED0D709-CBA3-4398-85A1-EBC2630903C8}" type="presOf" srcId="{66F00FE1-2766-4B4A-AE62-F95277764D09}" destId="{F9ABB1B2-2C04-4FA3-B6B0-BD0162F50CB4}" srcOrd="0" destOrd="0" presId="urn:microsoft.com/office/officeart/2005/8/layout/vProcess5"/>
    <dgm:cxn modelId="{65A9B157-8C51-48AB-969F-E09F0650439F}" type="presOf" srcId="{125B4348-44E8-47A8-931E-5A79820AC99A}" destId="{7548F8D8-68F4-48F1-81C7-DF861550686F}" srcOrd="0" destOrd="0" presId="urn:microsoft.com/office/officeart/2005/8/layout/vProcess5"/>
    <dgm:cxn modelId="{15CA09C7-A0E1-4CB0-B863-334F2EB82FD8}" srcId="{536E57BC-8720-4245-84B4-A85BB44187EC}" destId="{66F00FE1-2766-4B4A-AE62-F95277764D09}" srcOrd="1" destOrd="0" parTransId="{33BDA756-4330-4F42-AFBC-3D6B00C62DCB}" sibTransId="{5235BE95-7F74-483B-83CE-1ABD67D1D58F}"/>
    <dgm:cxn modelId="{909FF0D3-BEF5-4983-BAEA-61BBB869AA2D}" type="presParOf" srcId="{C2F42696-B69A-451A-B911-8ED67CD4CDB5}" destId="{14C1B6EF-EC56-4609-93E1-A81EC55845C1}" srcOrd="0" destOrd="0" presId="urn:microsoft.com/office/officeart/2005/8/layout/vProcess5"/>
    <dgm:cxn modelId="{4912EA37-3C1A-48CF-AFB5-6B92D1952C4A}" type="presParOf" srcId="{C2F42696-B69A-451A-B911-8ED67CD4CDB5}" destId="{7548F8D8-68F4-48F1-81C7-DF861550686F}" srcOrd="1" destOrd="0" presId="urn:microsoft.com/office/officeart/2005/8/layout/vProcess5"/>
    <dgm:cxn modelId="{FCFC2A6C-D80A-4348-B975-CD31EC95B691}" type="presParOf" srcId="{C2F42696-B69A-451A-B911-8ED67CD4CDB5}" destId="{F9ABB1B2-2C04-4FA3-B6B0-BD0162F50CB4}" srcOrd="2" destOrd="0" presId="urn:microsoft.com/office/officeart/2005/8/layout/vProcess5"/>
    <dgm:cxn modelId="{9AE8B429-C0E9-4665-AE71-E79182A9BC83}" type="presParOf" srcId="{C2F42696-B69A-451A-B911-8ED67CD4CDB5}" destId="{EA204DBB-1E1E-4EF2-A89A-50C70E68360F}" srcOrd="3" destOrd="0" presId="urn:microsoft.com/office/officeart/2005/8/layout/vProcess5"/>
    <dgm:cxn modelId="{1719C76B-DD52-4851-BC15-38D5D6A7BC55}" type="presParOf" srcId="{C2F42696-B69A-451A-B911-8ED67CD4CDB5}" destId="{C6FB497F-EE8A-4A81-B0E5-80CD694C1E49}" srcOrd="4" destOrd="0" presId="urn:microsoft.com/office/officeart/2005/8/layout/vProcess5"/>
    <dgm:cxn modelId="{FB301320-106C-42DC-B165-B196EE26ACA0}" type="presParOf" srcId="{C2F42696-B69A-451A-B911-8ED67CD4CDB5}" destId="{B797E8E0-24BF-479B-BCF6-22E2BC4853E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85181-F55D-4732-9A71-8A0C017046F2}">
      <dsp:nvSpPr>
        <dsp:cNvPr id="0" name=""/>
        <dsp:cNvSpPr/>
      </dsp:nvSpPr>
      <dsp:spPr>
        <a:xfrm>
          <a:off x="320654" y="743433"/>
          <a:ext cx="998279" cy="99827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584A3E-B85B-4261-A9C2-4CEAA0A336F5}">
      <dsp:nvSpPr>
        <dsp:cNvPr id="0" name=""/>
        <dsp:cNvSpPr/>
      </dsp:nvSpPr>
      <dsp:spPr>
        <a:xfrm>
          <a:off x="533402" y="956181"/>
          <a:ext cx="572783" cy="57278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397A66-60F2-404C-BD9A-822D5A699261}">
      <dsp:nvSpPr>
        <dsp:cNvPr id="0" name=""/>
        <dsp:cNvSpPr/>
      </dsp:nvSpPr>
      <dsp:spPr>
        <a:xfrm>
          <a:off x="1532" y="2052652"/>
          <a:ext cx="1636523" cy="65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tr-TR" sz="2300" kern="1200"/>
            <a:t>Doküman İnceleme</a:t>
          </a:r>
          <a:endParaRPr lang="en-US" sz="2300" kern="1200"/>
        </a:p>
      </dsp:txBody>
      <dsp:txXfrm>
        <a:off x="1532" y="2052652"/>
        <a:ext cx="1636523" cy="654609"/>
      </dsp:txXfrm>
    </dsp:sp>
    <dsp:sp modelId="{94079355-AFCA-454A-A04A-4C7A9BD7A540}">
      <dsp:nvSpPr>
        <dsp:cNvPr id="0" name=""/>
        <dsp:cNvSpPr/>
      </dsp:nvSpPr>
      <dsp:spPr>
        <a:xfrm>
          <a:off x="2243569" y="743433"/>
          <a:ext cx="998279" cy="99827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00F05-59CE-4A68-A91F-CA9862FD8244}">
      <dsp:nvSpPr>
        <dsp:cNvPr id="0" name=""/>
        <dsp:cNvSpPr/>
      </dsp:nvSpPr>
      <dsp:spPr>
        <a:xfrm>
          <a:off x="2456317" y="956181"/>
          <a:ext cx="572783" cy="57278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422919-17EF-4039-8446-EE17CDD286E5}">
      <dsp:nvSpPr>
        <dsp:cNvPr id="0" name=""/>
        <dsp:cNvSpPr/>
      </dsp:nvSpPr>
      <dsp:spPr>
        <a:xfrm>
          <a:off x="1924447" y="2052652"/>
          <a:ext cx="1636523" cy="65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tr-TR" sz="2300" kern="1200"/>
            <a:t>Gözlem</a:t>
          </a:r>
          <a:endParaRPr lang="en-US" sz="2300" kern="1200"/>
        </a:p>
      </dsp:txBody>
      <dsp:txXfrm>
        <a:off x="1924447" y="2052652"/>
        <a:ext cx="1636523" cy="654609"/>
      </dsp:txXfrm>
    </dsp:sp>
    <dsp:sp modelId="{71617599-9037-46B3-ACC3-D7F64848806A}">
      <dsp:nvSpPr>
        <dsp:cNvPr id="0" name=""/>
        <dsp:cNvSpPr/>
      </dsp:nvSpPr>
      <dsp:spPr>
        <a:xfrm>
          <a:off x="4166484" y="743433"/>
          <a:ext cx="998279" cy="99827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EA3EA0-ABD7-4F0C-BD77-14CAB9D043D1}">
      <dsp:nvSpPr>
        <dsp:cNvPr id="0" name=""/>
        <dsp:cNvSpPr/>
      </dsp:nvSpPr>
      <dsp:spPr>
        <a:xfrm>
          <a:off x="4379232" y="956181"/>
          <a:ext cx="572783" cy="57278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7DD9DD-F45B-49EB-B896-DE3987DA011F}">
      <dsp:nvSpPr>
        <dsp:cNvPr id="0" name=""/>
        <dsp:cNvSpPr/>
      </dsp:nvSpPr>
      <dsp:spPr>
        <a:xfrm>
          <a:off x="3847362" y="2052652"/>
          <a:ext cx="1636523" cy="65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tr-TR" sz="2300" kern="1200"/>
            <a:t>Görüşme</a:t>
          </a:r>
          <a:endParaRPr lang="en-US" sz="2300" kern="1200"/>
        </a:p>
      </dsp:txBody>
      <dsp:txXfrm>
        <a:off x="3847362" y="2052652"/>
        <a:ext cx="1636523" cy="654609"/>
      </dsp:txXfrm>
    </dsp:sp>
    <dsp:sp modelId="{9EA4B632-BE05-4C42-9AAD-EBED0CD36556}">
      <dsp:nvSpPr>
        <dsp:cNvPr id="0" name=""/>
        <dsp:cNvSpPr/>
      </dsp:nvSpPr>
      <dsp:spPr>
        <a:xfrm>
          <a:off x="6089399" y="743433"/>
          <a:ext cx="998279" cy="99827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B365E6-A509-4ECD-9028-00E82F2EB6CE}">
      <dsp:nvSpPr>
        <dsp:cNvPr id="0" name=""/>
        <dsp:cNvSpPr/>
      </dsp:nvSpPr>
      <dsp:spPr>
        <a:xfrm>
          <a:off x="6302147" y="956181"/>
          <a:ext cx="572783" cy="57278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DA2E19-036A-4809-8729-3D7494568133}">
      <dsp:nvSpPr>
        <dsp:cNvPr id="0" name=""/>
        <dsp:cNvSpPr/>
      </dsp:nvSpPr>
      <dsp:spPr>
        <a:xfrm>
          <a:off x="5770277" y="2052652"/>
          <a:ext cx="1636523" cy="65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tr-TR" sz="2300" kern="1200"/>
            <a:t>Diğer Yöntemler</a:t>
          </a:r>
          <a:endParaRPr lang="en-US" sz="2300" kern="1200"/>
        </a:p>
      </dsp:txBody>
      <dsp:txXfrm>
        <a:off x="5770277" y="2052652"/>
        <a:ext cx="1636523" cy="654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137FE-88B2-44D6-B61D-2AC3F40158DB}">
      <dsp:nvSpPr>
        <dsp:cNvPr id="0" name=""/>
        <dsp:cNvSpPr/>
      </dsp:nvSpPr>
      <dsp:spPr>
        <a:xfrm>
          <a:off x="451576" y="305304"/>
          <a:ext cx="736435" cy="73643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884D36-74BD-4967-BF47-76B14BA8C213}">
      <dsp:nvSpPr>
        <dsp:cNvPr id="0" name=""/>
        <dsp:cNvSpPr/>
      </dsp:nvSpPr>
      <dsp:spPr>
        <a:xfrm>
          <a:off x="1532" y="1467954"/>
          <a:ext cx="1636523" cy="1677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tr-TR" sz="1100" kern="1200" dirty="0" err="1"/>
            <a:t>KİDR'de</a:t>
          </a:r>
          <a:r>
            <a:rPr lang="tr-TR" sz="1100" kern="1200" dirty="0"/>
            <a:t> yeterince açıklanamayacak unsurları (Örneğin </a:t>
          </a:r>
          <a:r>
            <a:rPr lang="tr-TR" sz="1100" kern="1200" dirty="0" err="1"/>
            <a:t>KİDR’de</a:t>
          </a:r>
          <a:r>
            <a:rPr lang="tr-TR" sz="1100" kern="1200" dirty="0"/>
            <a:t> yazılı olarak belgelenmesi kolay olmayan; akademik ortam, öğrenci ve kurum çalışanlarının motivasyonu, öğretim elemanı ve öğrencilerin kurumu sahiplenme düzeyi, personel ve öğrencilerin niteliği vb. diğer unsurlar) değerlendirmek. </a:t>
          </a:r>
          <a:endParaRPr lang="en-US" sz="1100" kern="1200" dirty="0"/>
        </a:p>
      </dsp:txBody>
      <dsp:txXfrm>
        <a:off x="1532" y="1467954"/>
        <a:ext cx="1636523" cy="1677436"/>
      </dsp:txXfrm>
    </dsp:sp>
    <dsp:sp modelId="{96FD968E-2AFB-4A31-87DB-11B89CA84DFC}">
      <dsp:nvSpPr>
        <dsp:cNvPr id="0" name=""/>
        <dsp:cNvSpPr/>
      </dsp:nvSpPr>
      <dsp:spPr>
        <a:xfrm>
          <a:off x="2374491" y="305304"/>
          <a:ext cx="736435" cy="73643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2ABED2-BDCB-4B8F-B1F0-4B8828E666D1}">
      <dsp:nvSpPr>
        <dsp:cNvPr id="0" name=""/>
        <dsp:cNvSpPr/>
      </dsp:nvSpPr>
      <dsp:spPr>
        <a:xfrm>
          <a:off x="1924447" y="1467954"/>
          <a:ext cx="1636523" cy="1677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tr-TR" sz="1100" kern="1200" dirty="0"/>
            <a:t>Kurumun güçlü ve gelişmeye açık yanlarının belirlenmesine yardımcı olmak.</a:t>
          </a:r>
          <a:endParaRPr lang="en-US" sz="1100" kern="1200" dirty="0"/>
        </a:p>
      </dsp:txBody>
      <dsp:txXfrm>
        <a:off x="1924447" y="1467954"/>
        <a:ext cx="1636523" cy="1677436"/>
      </dsp:txXfrm>
    </dsp:sp>
    <dsp:sp modelId="{A9691378-331A-44A3-BA42-61C56D71E138}">
      <dsp:nvSpPr>
        <dsp:cNvPr id="0" name=""/>
        <dsp:cNvSpPr/>
      </dsp:nvSpPr>
      <dsp:spPr>
        <a:xfrm>
          <a:off x="4297406" y="305304"/>
          <a:ext cx="736435" cy="73643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6A5E24-E118-4C04-82ED-67A59FDAF146}">
      <dsp:nvSpPr>
        <dsp:cNvPr id="0" name=""/>
        <dsp:cNvSpPr/>
      </dsp:nvSpPr>
      <dsp:spPr>
        <a:xfrm>
          <a:off x="3847362" y="1467954"/>
          <a:ext cx="1636523" cy="1677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tr-TR" sz="1100" kern="1200" dirty="0"/>
            <a:t>Değerlendirme süreci kapsamında kurum tarafından hazırlanan ve sunulan belge ve bilgileri incelemek ve fiziksel olanakları yerinde görmek. </a:t>
          </a:r>
          <a:endParaRPr lang="en-US" sz="1100" kern="1200" dirty="0"/>
        </a:p>
      </dsp:txBody>
      <dsp:txXfrm>
        <a:off x="3847362" y="1467954"/>
        <a:ext cx="1636523" cy="1677436"/>
      </dsp:txXfrm>
    </dsp:sp>
    <dsp:sp modelId="{CA1FB7F2-4960-48E4-9CEA-F8ED96696B5B}">
      <dsp:nvSpPr>
        <dsp:cNvPr id="0" name=""/>
        <dsp:cNvSpPr/>
      </dsp:nvSpPr>
      <dsp:spPr>
        <a:xfrm>
          <a:off x="6220321" y="305304"/>
          <a:ext cx="736435" cy="73643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CEDDC3-780B-4FBA-97FA-0C972CBBC490}">
      <dsp:nvSpPr>
        <dsp:cNvPr id="0" name=""/>
        <dsp:cNvSpPr/>
      </dsp:nvSpPr>
      <dsp:spPr>
        <a:xfrm>
          <a:off x="5770277" y="1467954"/>
          <a:ext cx="1636523" cy="1677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tr-TR" sz="1100" kern="1200" dirty="0"/>
            <a:t>Ziyaret sonunda yapılacak “Çıkış Bildirimi” ile kurumlarda sürekli iyileştirme ve kalite kültürünün yerleşmesine katkı sunmak.</a:t>
          </a:r>
          <a:endParaRPr lang="en-US" sz="1100" kern="1200" dirty="0"/>
        </a:p>
      </dsp:txBody>
      <dsp:txXfrm>
        <a:off x="5770277" y="1467954"/>
        <a:ext cx="1636523" cy="1677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C1B42-F834-4B34-8260-EC613A111954}">
      <dsp:nvSpPr>
        <dsp:cNvPr id="0" name=""/>
        <dsp:cNvSpPr/>
      </dsp:nvSpPr>
      <dsp:spPr>
        <a:xfrm>
          <a:off x="0" y="0"/>
          <a:ext cx="6297083" cy="10352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t>1) Ziyaret bulguları ile ilgili kurum tarafından yapılacak değerlendirmelerin kuruma verilecek KGBR/KAR’a dâhil edilmesinin sağlanması,</a:t>
          </a:r>
          <a:endParaRPr lang="en-US" sz="1700" kern="1200"/>
        </a:p>
      </dsp:txBody>
      <dsp:txXfrm>
        <a:off x="30320" y="30320"/>
        <a:ext cx="5180012" cy="974568"/>
      </dsp:txXfrm>
    </dsp:sp>
    <dsp:sp modelId="{8F260F1B-58BE-4489-815D-A0106AFDDD97}">
      <dsp:nvSpPr>
        <dsp:cNvPr id="0" name=""/>
        <dsp:cNvSpPr/>
      </dsp:nvSpPr>
      <dsp:spPr>
        <a:xfrm>
          <a:off x="555624" y="1207743"/>
          <a:ext cx="6297083" cy="10352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t>2) Kuruma ek görüş belirtme olanağı verilmesi,</a:t>
          </a:r>
          <a:endParaRPr lang="en-US" sz="1700" kern="1200"/>
        </a:p>
      </dsp:txBody>
      <dsp:txXfrm>
        <a:off x="585944" y="1238063"/>
        <a:ext cx="5007932" cy="974568"/>
      </dsp:txXfrm>
    </dsp:sp>
    <dsp:sp modelId="{2C50B8D9-E7A8-4D17-83A2-1A94781431FD}">
      <dsp:nvSpPr>
        <dsp:cNvPr id="0" name=""/>
        <dsp:cNvSpPr/>
      </dsp:nvSpPr>
      <dsp:spPr>
        <a:xfrm>
          <a:off x="1111249" y="2415487"/>
          <a:ext cx="6297083" cy="10352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t>3) Aynı değerlendirme döneminde farklı kurumlarda yapılan değerlendirmelerde, belirli bir ölçüt için değerlendirmeler arasında tutarlığın sağlanması</a:t>
          </a:r>
          <a:endParaRPr lang="en-US" sz="1700" kern="1200"/>
        </a:p>
      </dsp:txBody>
      <dsp:txXfrm>
        <a:off x="1141569" y="2445807"/>
        <a:ext cx="5007932" cy="974568"/>
      </dsp:txXfrm>
    </dsp:sp>
    <dsp:sp modelId="{04E26B22-40B6-43FA-AA22-9B791AC701D8}">
      <dsp:nvSpPr>
        <dsp:cNvPr id="0" name=""/>
        <dsp:cNvSpPr/>
      </dsp:nvSpPr>
      <dsp:spPr>
        <a:xfrm>
          <a:off x="5624197" y="785033"/>
          <a:ext cx="672885" cy="672885"/>
        </a:xfrm>
        <a:prstGeom prst="downArrow">
          <a:avLst>
            <a:gd name="adj1" fmla="val 55000"/>
            <a:gd name="adj2" fmla="val 45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775596" y="785033"/>
        <a:ext cx="370087" cy="506346"/>
      </dsp:txXfrm>
    </dsp:sp>
    <dsp:sp modelId="{E3CD5FB8-72F1-4B10-963F-78BE47FD1A37}">
      <dsp:nvSpPr>
        <dsp:cNvPr id="0" name=""/>
        <dsp:cNvSpPr/>
      </dsp:nvSpPr>
      <dsp:spPr>
        <a:xfrm>
          <a:off x="6179822" y="1985875"/>
          <a:ext cx="672885" cy="672885"/>
        </a:xfrm>
        <a:prstGeom prst="downArrow">
          <a:avLst>
            <a:gd name="adj1" fmla="val 55000"/>
            <a:gd name="adj2" fmla="val 45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331221" y="1985875"/>
        <a:ext cx="370087" cy="506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8F8D8-68F4-48F1-81C7-DF861550686F}">
      <dsp:nvSpPr>
        <dsp:cNvPr id="0" name=""/>
        <dsp:cNvSpPr/>
      </dsp:nvSpPr>
      <dsp:spPr>
        <a:xfrm>
          <a:off x="0" y="0"/>
          <a:ext cx="6297083" cy="15528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a:t>Ziyaret sonunda değerlendirme takımının Kurumdan ayrılmadan önce yükseköğretim kurumunun rektörü/MYO’nun müdürü ve davet edeceği iç ve dış paydaşların katılımıyla gerçekleştirilen bir Çıkış Görüşmesi gerçekleştirilir. </a:t>
          </a:r>
          <a:endParaRPr lang="en-US" sz="1300" kern="1200"/>
        </a:p>
      </dsp:txBody>
      <dsp:txXfrm>
        <a:off x="45480" y="45480"/>
        <a:ext cx="4692130" cy="1461853"/>
      </dsp:txXfrm>
    </dsp:sp>
    <dsp:sp modelId="{F9ABB1B2-2C04-4FA3-B6B0-BD0162F50CB4}">
      <dsp:nvSpPr>
        <dsp:cNvPr id="0" name=""/>
        <dsp:cNvSpPr/>
      </dsp:nvSpPr>
      <dsp:spPr>
        <a:xfrm>
          <a:off x="1111249" y="1897882"/>
          <a:ext cx="6297083" cy="15528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a:t>Çıkış Bildirimi’nde değerlendirme sürecinin amacı, kapsamı, genel formatı ve çerçevesinden kısaca bahsedilir. Daha sonra, KGBR/KAR’ın Kuruma iletilmesi, Kurumun cevabını takiben KGBR/KAR’a son şeklinin verilmesi ve bu aşamada kurumla uzlaşılmasına ilişkin izlenecek süreç basamakları anlatılır.</a:t>
          </a:r>
          <a:endParaRPr lang="en-US" sz="1300" kern="1200"/>
        </a:p>
      </dsp:txBody>
      <dsp:txXfrm>
        <a:off x="1156729" y="1943362"/>
        <a:ext cx="4085544" cy="1461853"/>
      </dsp:txXfrm>
    </dsp:sp>
    <dsp:sp modelId="{EA204DBB-1E1E-4EF2-A89A-50C70E68360F}">
      <dsp:nvSpPr>
        <dsp:cNvPr id="0" name=""/>
        <dsp:cNvSpPr/>
      </dsp:nvSpPr>
      <dsp:spPr>
        <a:xfrm>
          <a:off x="5287754" y="1220683"/>
          <a:ext cx="1009328" cy="1009328"/>
        </a:xfrm>
        <a:prstGeom prst="downArrow">
          <a:avLst>
            <a:gd name="adj1" fmla="val 55000"/>
            <a:gd name="adj2" fmla="val 45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514853" y="1220683"/>
        <a:ext cx="555130" cy="75951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4727F3-D745-4424-804D-F27A6511AC25}" type="datetimeFigureOut">
              <a:rPr lang="tr-TR" smtClean="0"/>
              <a:t>19.10.2022</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2852F-741D-4D9C-9F35-96194D8EF3FF}" type="slidenum">
              <a:rPr lang="tr-TR" smtClean="0"/>
              <a:t>‹#›</a:t>
            </a:fld>
            <a:endParaRPr lang="tr-TR" dirty="0"/>
          </a:p>
        </p:txBody>
      </p:sp>
    </p:spTree>
    <p:extLst>
      <p:ext uri="{BB962C8B-B14F-4D97-AF65-F5344CB8AC3E}">
        <p14:creationId xmlns:p14="http://schemas.microsoft.com/office/powerpoint/2010/main" val="424123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19.10.2022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19.10.2022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19.10.2022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19.10.2022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
        <p:nvSpPr>
          <p:cNvPr id="7" name="Title 6"/>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19.10.2022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19.10.2022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9" name="Content Placeholder 8"/>
          <p:cNvSpPr>
            <a:spLocks noGrp="1"/>
          </p:cNvSpPr>
          <p:nvPr>
            <p:ph sz="quarter" idx="13"/>
          </p:nvPr>
        </p:nvSpPr>
        <p:spPr>
          <a:xfrm>
            <a:off x="676655"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19.10.2022</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19.10.2022</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19.10.2022</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19.10.2022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19.10.2022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19.10.2022</a:t>
            </a:fld>
            <a:endParaRPr lang="tr-TR"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411760" y="1700808"/>
            <a:ext cx="4680519" cy="2592288"/>
          </a:xfrm>
        </p:spPr>
        <p:txBody>
          <a:bodyPr>
            <a:normAutofit fontScale="90000"/>
          </a:bodyPr>
          <a:lstStyle/>
          <a:p>
            <a:pPr algn="ctr"/>
            <a:r>
              <a:rPr lang="tr-TR" b="1" i="1" dirty="0"/>
              <a:t>KURUMSAL DIŞ DEĞERLENDİRME SÜRECİ BİLGİLENDİRME SUNUMU</a:t>
            </a:r>
          </a:p>
        </p:txBody>
      </p:sp>
      <p:pic>
        <p:nvPicPr>
          <p:cNvPr id="3" name="Resim 2">
            <a:extLst>
              <a:ext uri="{FF2B5EF4-FFF2-40B4-BE49-F238E27FC236}">
                <a16:creationId xmlns:a16="http://schemas.microsoft.com/office/drawing/2014/main" id="{88D1A88C-FE51-2D59-59E8-ABD0DA2841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97" y="212941"/>
            <a:ext cx="1857723" cy="551763"/>
          </a:xfrm>
          <a:prstGeom prst="rect">
            <a:avLst/>
          </a:prstGeom>
        </p:spPr>
      </p:pic>
    </p:spTree>
    <p:extLst>
      <p:ext uri="{BB962C8B-B14F-4D97-AF65-F5344CB8AC3E}">
        <p14:creationId xmlns:p14="http://schemas.microsoft.com/office/powerpoint/2010/main" val="389256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6305352-FDB1-48D9-7710-E6C72B4EB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867" y="2675467"/>
            <a:ext cx="5370732" cy="3450696"/>
          </a:xfrm>
          <a:prstGeom prst="rect">
            <a:avLst/>
          </a:prstGeom>
          <a:noFill/>
        </p:spPr>
      </p:pic>
      <p:sp>
        <p:nvSpPr>
          <p:cNvPr id="2" name="İçerik Yer Tutucusu 1">
            <a:extLst>
              <a:ext uri="{FF2B5EF4-FFF2-40B4-BE49-F238E27FC236}">
                <a16:creationId xmlns:a16="http://schemas.microsoft.com/office/drawing/2014/main" id="{F00F824E-C8D8-CECE-1940-8826661B6F54}"/>
              </a:ext>
            </a:extLst>
          </p:cNvPr>
          <p:cNvSpPr>
            <a:spLocks noGrp="1"/>
          </p:cNvSpPr>
          <p:nvPr>
            <p:ph type="title"/>
          </p:nvPr>
        </p:nvSpPr>
        <p:spPr>
          <a:xfrm>
            <a:off x="457200" y="338328"/>
            <a:ext cx="8229600" cy="1252728"/>
          </a:xfrm>
        </p:spPr>
        <p:txBody>
          <a:bodyPr anchor="ctr">
            <a:normAutofit/>
          </a:bodyPr>
          <a:lstStyle/>
          <a:p>
            <a:pPr>
              <a:lnSpc>
                <a:spcPct val="90000"/>
              </a:lnSpc>
            </a:pPr>
            <a:r>
              <a:rPr lang="tr-TR" sz="2100"/>
              <a:t>YÖKAK Dereceli Değerlendirme </a:t>
            </a:r>
            <a:r>
              <a:rPr lang="tr-TR" sz="2100" err="1"/>
              <a:t>Anahtarı’nda</a:t>
            </a:r>
            <a:r>
              <a:rPr lang="tr-TR" sz="2100"/>
              <a:t> her bir alt ölçüt için kalite güvencesi süreç ya da mekanizmaları; planlama, uygulama, kontrol etme ve önlem alma (PUKÖ) basamaklarının olgunluk düzeyleri dikkate alınarak tanımlanmış olup, 1-5 arasındaki bir ölçekle derecelendirilmiştir.</a:t>
            </a:r>
          </a:p>
          <a:p>
            <a:pPr>
              <a:lnSpc>
                <a:spcPct val="90000"/>
              </a:lnSpc>
            </a:pPr>
            <a:endParaRPr lang="tr-TR" sz="2100"/>
          </a:p>
        </p:txBody>
      </p:sp>
    </p:spTree>
    <p:extLst>
      <p:ext uri="{BB962C8B-B14F-4D97-AF65-F5344CB8AC3E}">
        <p14:creationId xmlns:p14="http://schemas.microsoft.com/office/powerpoint/2010/main" val="310576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tablo içeren bir resim&#10;&#10;Açıklama otomatik olarak oluşturuldu">
            <a:extLst>
              <a:ext uri="{FF2B5EF4-FFF2-40B4-BE49-F238E27FC236}">
                <a16:creationId xmlns:a16="http://schemas.microsoft.com/office/drawing/2014/main" id="{96FEDABF-D079-0A4D-FE8E-5CDC29B00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420888"/>
            <a:ext cx="6120680" cy="4032448"/>
          </a:xfrm>
        </p:spPr>
      </p:pic>
      <p:sp>
        <p:nvSpPr>
          <p:cNvPr id="3" name="Başlık 2">
            <a:extLst>
              <a:ext uri="{FF2B5EF4-FFF2-40B4-BE49-F238E27FC236}">
                <a16:creationId xmlns:a16="http://schemas.microsoft.com/office/drawing/2014/main" id="{AEFAABAF-934B-C3AA-02AB-808A7B48513F}"/>
              </a:ext>
            </a:extLst>
          </p:cNvPr>
          <p:cNvSpPr>
            <a:spLocks noGrp="1"/>
          </p:cNvSpPr>
          <p:nvPr>
            <p:ph type="title"/>
          </p:nvPr>
        </p:nvSpPr>
        <p:spPr/>
        <p:txBody>
          <a:bodyPr>
            <a:noAutofit/>
          </a:bodyPr>
          <a:lstStyle/>
          <a:p>
            <a:pPr algn="l"/>
            <a:r>
              <a:rPr lang="tr-TR" sz="2400" dirty="0"/>
              <a:t>Kurumsal Dış Değerlendirme Programı ve Kurumsal Akreditasyon Programı YÖKAK tarafından bahar ve/veya güz dönemlerinde gerçekleştirilebilir. Değerlendirme süreçlerine ilişkin yıllık takvim aşağıda yer almaktadır.</a:t>
            </a:r>
          </a:p>
        </p:txBody>
      </p:sp>
    </p:spTree>
    <p:extLst>
      <p:ext uri="{BB962C8B-B14F-4D97-AF65-F5344CB8AC3E}">
        <p14:creationId xmlns:p14="http://schemas.microsoft.com/office/powerpoint/2010/main" val="262663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571FF374-0DF1-B6F1-E282-612CE83822D0}"/>
              </a:ext>
            </a:extLst>
          </p:cNvPr>
          <p:cNvSpPr>
            <a:spLocks noGrp="1"/>
          </p:cNvSpPr>
          <p:nvPr>
            <p:ph type="title"/>
          </p:nvPr>
        </p:nvSpPr>
        <p:spPr>
          <a:xfrm>
            <a:off x="457200" y="338328"/>
            <a:ext cx="8229600" cy="1252728"/>
          </a:xfrm>
        </p:spPr>
        <p:txBody>
          <a:bodyPr anchor="ctr">
            <a:normAutofit/>
          </a:bodyPr>
          <a:lstStyle/>
          <a:p>
            <a:r>
              <a:rPr lang="tr-TR" dirty="0"/>
              <a:t>EK BİLGİ</a:t>
            </a:r>
          </a:p>
        </p:txBody>
      </p:sp>
      <p:sp>
        <p:nvSpPr>
          <p:cNvPr id="2" name="İçerik Yer Tutucusu 1">
            <a:extLst>
              <a:ext uri="{FF2B5EF4-FFF2-40B4-BE49-F238E27FC236}">
                <a16:creationId xmlns:a16="http://schemas.microsoft.com/office/drawing/2014/main" id="{D0DC1544-CD5A-CAAB-7A6F-1660CCA38B66}"/>
              </a:ext>
            </a:extLst>
          </p:cNvPr>
          <p:cNvSpPr>
            <a:spLocks noGrp="1"/>
          </p:cNvSpPr>
          <p:nvPr>
            <p:ph sz="quarter" idx="13"/>
          </p:nvPr>
        </p:nvSpPr>
        <p:spPr>
          <a:xfrm>
            <a:off x="676655" y="2679192"/>
            <a:ext cx="3822192" cy="3447288"/>
          </a:xfrm>
        </p:spPr>
        <p:txBody>
          <a:bodyPr>
            <a:normAutofit/>
          </a:bodyPr>
          <a:lstStyle/>
          <a:p>
            <a:pPr>
              <a:lnSpc>
                <a:spcPct val="90000"/>
              </a:lnSpc>
            </a:pPr>
            <a:r>
              <a:rPr lang="tr-TR" sz="2200" dirty="0"/>
              <a:t>Değerlendirici başvuruları Yükseköğretim Kalite Kurulu resmi web sitesinden yapılmaktadır.</a:t>
            </a:r>
          </a:p>
          <a:p>
            <a:pPr>
              <a:lnSpc>
                <a:spcPct val="90000"/>
              </a:lnSpc>
            </a:pPr>
            <a:endParaRPr lang="tr-TR" sz="2200" dirty="0"/>
          </a:p>
          <a:p>
            <a:pPr>
              <a:lnSpc>
                <a:spcPct val="90000"/>
              </a:lnSpc>
            </a:pPr>
            <a:r>
              <a:rPr lang="tr-TR" sz="2200" dirty="0"/>
              <a:t>Değerlendirici eğitimleri Mart-Nisan ve Eylül aylarında yapılmaktadır.</a:t>
            </a:r>
          </a:p>
        </p:txBody>
      </p:sp>
      <p:pic>
        <p:nvPicPr>
          <p:cNvPr id="7" name="Resim 6" descr="metin içeren bir resim">
            <a:extLst>
              <a:ext uri="{FF2B5EF4-FFF2-40B4-BE49-F238E27FC236}">
                <a16:creationId xmlns:a16="http://schemas.microsoft.com/office/drawing/2014/main" id="{E5916FCB-CABE-085A-1F60-EF1CE21B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155" y="2684373"/>
            <a:ext cx="3822192" cy="2513091"/>
          </a:xfrm>
          <a:prstGeom prst="rect">
            <a:avLst/>
          </a:prstGeom>
          <a:noFill/>
        </p:spPr>
      </p:pic>
    </p:spTree>
    <p:extLst>
      <p:ext uri="{BB962C8B-B14F-4D97-AF65-F5344CB8AC3E}">
        <p14:creationId xmlns:p14="http://schemas.microsoft.com/office/powerpoint/2010/main" val="90663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1DABD24D-3F9D-D49E-D93B-989C0A99A097}"/>
              </a:ext>
            </a:extLst>
          </p:cNvPr>
          <p:cNvSpPr>
            <a:spLocks noGrp="1"/>
          </p:cNvSpPr>
          <p:nvPr>
            <p:ph idx="1"/>
          </p:nvPr>
        </p:nvSpPr>
        <p:spPr/>
        <p:txBody>
          <a:bodyPr/>
          <a:lstStyle/>
          <a:p>
            <a:r>
              <a:rPr lang="tr-TR" b="1" dirty="0"/>
              <a:t>Değerlendirme Takımı</a:t>
            </a:r>
            <a:r>
              <a:rPr lang="tr-TR" dirty="0"/>
              <a:t>, bir yükseköğretim kurumunun dış değerlendirme, izleme veya akreditasyon programını yürütmek üzere görevlendirilen takımı ifade etmektedir. Değerlendirme takımlarında akademisyenler, idari personel, öğrenciler, işveren/profesyonel uygulayıcılar ve uluslararası uzmanlar değerlendirici olarak yer alabilir. Öğrenciler diğer takım üyeleri ile aynı statüdedir. </a:t>
            </a:r>
          </a:p>
        </p:txBody>
      </p:sp>
      <p:sp>
        <p:nvSpPr>
          <p:cNvPr id="3" name="Başlık 2">
            <a:extLst>
              <a:ext uri="{FF2B5EF4-FFF2-40B4-BE49-F238E27FC236}">
                <a16:creationId xmlns:a16="http://schemas.microsoft.com/office/drawing/2014/main" id="{F7E1C7EB-B514-D996-0AB8-5174B8B0E21F}"/>
              </a:ext>
            </a:extLst>
          </p:cNvPr>
          <p:cNvSpPr>
            <a:spLocks noGrp="1"/>
          </p:cNvSpPr>
          <p:nvPr>
            <p:ph type="title"/>
          </p:nvPr>
        </p:nvSpPr>
        <p:spPr/>
        <p:txBody>
          <a:bodyPr/>
          <a:lstStyle/>
          <a:p>
            <a:pPr algn="r"/>
            <a:r>
              <a:rPr lang="tr-TR" dirty="0"/>
              <a:t>DEĞERLENDİRME TAKIMI</a:t>
            </a:r>
          </a:p>
        </p:txBody>
      </p:sp>
      <p:pic>
        <p:nvPicPr>
          <p:cNvPr id="4" name="Resim 3">
            <a:extLst>
              <a:ext uri="{FF2B5EF4-FFF2-40B4-BE49-F238E27FC236}">
                <a16:creationId xmlns:a16="http://schemas.microsoft.com/office/drawing/2014/main" id="{4308A192-1101-3F60-CFB8-829F2C3AD7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97" y="212941"/>
            <a:ext cx="1569691" cy="518896"/>
          </a:xfrm>
          <a:prstGeom prst="rect">
            <a:avLst/>
          </a:prstGeom>
        </p:spPr>
      </p:pic>
    </p:spTree>
    <p:extLst>
      <p:ext uri="{BB962C8B-B14F-4D97-AF65-F5344CB8AC3E}">
        <p14:creationId xmlns:p14="http://schemas.microsoft.com/office/powerpoint/2010/main" val="297274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4A43C996-F8CF-C4AF-77FA-1E90F367F258}"/>
              </a:ext>
            </a:extLst>
          </p:cNvPr>
          <p:cNvSpPr>
            <a:spLocks noGrp="1"/>
          </p:cNvSpPr>
          <p:nvPr>
            <p:ph type="title"/>
          </p:nvPr>
        </p:nvSpPr>
        <p:spPr>
          <a:xfrm>
            <a:off x="457200" y="338328"/>
            <a:ext cx="8229600" cy="1252728"/>
          </a:xfrm>
        </p:spPr>
        <p:txBody>
          <a:bodyPr anchor="ctr">
            <a:normAutofit/>
          </a:bodyPr>
          <a:lstStyle/>
          <a:p>
            <a:pPr>
              <a:lnSpc>
                <a:spcPct val="90000"/>
              </a:lnSpc>
            </a:pPr>
            <a:r>
              <a:rPr lang="tr-TR" sz="4100" dirty="0"/>
              <a:t>DEĞERLENDİRME TAKIMLARININ KULLANACAĞI YÖNTEMLER</a:t>
            </a:r>
          </a:p>
        </p:txBody>
      </p:sp>
      <p:graphicFrame>
        <p:nvGraphicFramePr>
          <p:cNvPr id="5" name="İçerik Yer Tutucusu 1">
            <a:extLst>
              <a:ext uri="{FF2B5EF4-FFF2-40B4-BE49-F238E27FC236}">
                <a16:creationId xmlns:a16="http://schemas.microsoft.com/office/drawing/2014/main" id="{A884D79D-32DD-A92E-C910-D5DB2B6F463D}"/>
              </a:ext>
            </a:extLst>
          </p:cNvPr>
          <p:cNvGraphicFramePr>
            <a:graphicFrameLocks noGrp="1"/>
          </p:cNvGraphicFramePr>
          <p:nvPr>
            <p:ph idx="1"/>
            <p:extLst>
              <p:ext uri="{D42A27DB-BD31-4B8C-83A1-F6EECF244321}">
                <p14:modId xmlns:p14="http://schemas.microsoft.com/office/powerpoint/2010/main" val="3037745698"/>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042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7F648820-4EAB-2242-380E-55427B383967}"/>
              </a:ext>
            </a:extLst>
          </p:cNvPr>
          <p:cNvSpPr>
            <a:spLocks noGrp="1"/>
          </p:cNvSpPr>
          <p:nvPr>
            <p:ph idx="1"/>
          </p:nvPr>
        </p:nvSpPr>
        <p:spPr/>
        <p:txBody>
          <a:bodyPr>
            <a:normAutofit lnSpcReduction="10000"/>
          </a:bodyPr>
          <a:lstStyle/>
          <a:p>
            <a:r>
              <a:rPr lang="tr-TR" dirty="0"/>
              <a:t>Değerlendirme sürecine dâhil olmak üzere niyet beyanında bulunan yükseköğretim kurumunun ilgili yıla ait iç değerlendirme raporu, Kurum İç Değerlendirme Raporu Hazırlama Kılavuzuna uygunluk açısından Kurumsal Dış Değerlendirme ve Akreditasyon Komisyonu(KDDAK) tarafından bir ön değerlendirmeden geçirilir ve dış değerlendirme sürecine girmesinin uygunluğuna ilişkin onay verilmesi durumunda ilgili yılda dış değerlendirilmesi yapılacak kurum listesine alınır.</a:t>
            </a:r>
          </a:p>
          <a:p>
            <a:endParaRPr lang="tr-TR" dirty="0"/>
          </a:p>
        </p:txBody>
      </p:sp>
      <p:sp>
        <p:nvSpPr>
          <p:cNvPr id="3" name="Başlık 2">
            <a:extLst>
              <a:ext uri="{FF2B5EF4-FFF2-40B4-BE49-F238E27FC236}">
                <a16:creationId xmlns:a16="http://schemas.microsoft.com/office/drawing/2014/main" id="{8EC6EB66-260E-B4F4-4431-C2F9D765C482}"/>
              </a:ext>
            </a:extLst>
          </p:cNvPr>
          <p:cNvSpPr>
            <a:spLocks noGrp="1"/>
          </p:cNvSpPr>
          <p:nvPr>
            <p:ph type="title"/>
          </p:nvPr>
        </p:nvSpPr>
        <p:spPr/>
        <p:txBody>
          <a:bodyPr>
            <a:normAutofit fontScale="90000"/>
          </a:bodyPr>
          <a:lstStyle/>
          <a:p>
            <a:r>
              <a:rPr lang="tr-TR" dirty="0"/>
              <a:t>DEĞERLENDİRME PROGRAMININ BAŞLATILMASI </a:t>
            </a:r>
          </a:p>
        </p:txBody>
      </p:sp>
    </p:spTree>
    <p:extLst>
      <p:ext uri="{BB962C8B-B14F-4D97-AF65-F5344CB8AC3E}">
        <p14:creationId xmlns:p14="http://schemas.microsoft.com/office/powerpoint/2010/main" val="135537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0583976B-1359-369D-1222-06D111122F02}"/>
              </a:ext>
            </a:extLst>
          </p:cNvPr>
          <p:cNvSpPr>
            <a:spLocks noGrp="1"/>
          </p:cNvSpPr>
          <p:nvPr>
            <p:ph idx="1"/>
          </p:nvPr>
        </p:nvSpPr>
        <p:spPr/>
        <p:txBody>
          <a:bodyPr/>
          <a:lstStyle/>
          <a:p>
            <a:r>
              <a:rPr lang="tr-TR" dirty="0"/>
              <a:t>Değerlendirme süreci, KİDR üzerinden ön değerlendirme, iki aşamalı kurum ziyareti ve Çıkış Bildirimin kuruma sözlü olarak sunulması ve ziyaret sonrasında Kurumsal Dış Değerlendirme Programı için Kurumsal Geri Bildirim Raporunun (KGBR) hazırlanması ve Kurumsal Akreditasyon Programı için Kurumsal Akreditasyon Raporunun hazırlanmasına ilişkin etkinlikleri içerir. </a:t>
            </a:r>
          </a:p>
        </p:txBody>
      </p:sp>
      <p:sp>
        <p:nvSpPr>
          <p:cNvPr id="3" name="Başlık 2">
            <a:extLst>
              <a:ext uri="{FF2B5EF4-FFF2-40B4-BE49-F238E27FC236}">
                <a16:creationId xmlns:a16="http://schemas.microsoft.com/office/drawing/2014/main" id="{A7E21206-5F08-05D0-0A6F-0C4756462EC8}"/>
              </a:ext>
            </a:extLst>
          </p:cNvPr>
          <p:cNvSpPr>
            <a:spLocks noGrp="1"/>
          </p:cNvSpPr>
          <p:nvPr>
            <p:ph type="title"/>
          </p:nvPr>
        </p:nvSpPr>
        <p:spPr/>
        <p:txBody>
          <a:bodyPr/>
          <a:lstStyle/>
          <a:p>
            <a:pPr algn="r"/>
            <a:r>
              <a:rPr lang="tr-TR" dirty="0"/>
              <a:t>DEĞERLENDİRME SÜRECİ </a:t>
            </a:r>
          </a:p>
        </p:txBody>
      </p:sp>
      <p:pic>
        <p:nvPicPr>
          <p:cNvPr id="4" name="Resim 3">
            <a:extLst>
              <a:ext uri="{FF2B5EF4-FFF2-40B4-BE49-F238E27FC236}">
                <a16:creationId xmlns:a16="http://schemas.microsoft.com/office/drawing/2014/main" id="{5BDBE767-38D6-C61E-2D4A-2229EEC72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97" y="212941"/>
            <a:ext cx="1713707" cy="518896"/>
          </a:xfrm>
          <a:prstGeom prst="rect">
            <a:avLst/>
          </a:prstGeom>
        </p:spPr>
      </p:pic>
    </p:spTree>
    <p:extLst>
      <p:ext uri="{BB962C8B-B14F-4D97-AF65-F5344CB8AC3E}">
        <p14:creationId xmlns:p14="http://schemas.microsoft.com/office/powerpoint/2010/main" val="2567366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42949"/>
            <a:ext cx="7992888" cy="5517154"/>
          </a:xfrm>
          <a:prstGeom prst="rect">
            <a:avLst/>
          </a:prstGeom>
        </p:spPr>
      </p:pic>
      <p:pic>
        <p:nvPicPr>
          <p:cNvPr id="2" name="Resim 1">
            <a:extLst>
              <a:ext uri="{FF2B5EF4-FFF2-40B4-BE49-F238E27FC236}">
                <a16:creationId xmlns:a16="http://schemas.microsoft.com/office/drawing/2014/main" id="{AA89B1BC-86F0-8D67-3102-DD2B34EF47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97" y="212941"/>
            <a:ext cx="1497683" cy="407747"/>
          </a:xfrm>
          <a:prstGeom prst="rect">
            <a:avLst/>
          </a:prstGeom>
        </p:spPr>
      </p:pic>
    </p:spTree>
    <p:extLst>
      <p:ext uri="{BB962C8B-B14F-4D97-AF65-F5344CB8AC3E}">
        <p14:creationId xmlns:p14="http://schemas.microsoft.com/office/powerpoint/2010/main" val="2304415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dirty="0"/>
              <a:t>Bir Günlük Ön Ziyaret</a:t>
            </a:r>
          </a:p>
        </p:txBody>
      </p:sp>
      <p:sp>
        <p:nvSpPr>
          <p:cNvPr id="9" name="Text Placeholder 2">
            <a:extLst>
              <a:ext uri="{FF2B5EF4-FFF2-40B4-BE49-F238E27FC236}">
                <a16:creationId xmlns:a16="http://schemas.microsoft.com/office/drawing/2014/main" id="{4FBBD692-D0D5-9372-1824-66C6E98F61E1}"/>
              </a:ext>
            </a:extLst>
          </p:cNvPr>
          <p:cNvSpPr>
            <a:spLocks noGrp="1"/>
          </p:cNvSpPr>
          <p:nvPr>
            <p:ph type="body" idx="1"/>
          </p:nvPr>
        </p:nvSpPr>
        <p:spPr>
          <a:xfrm>
            <a:off x="676656" y="2678114"/>
            <a:ext cx="3822192" cy="639762"/>
          </a:xfrm>
        </p:spPr>
        <p:txBody>
          <a:bodyPr>
            <a:normAutofit fontScale="25000" lnSpcReduction="20000"/>
          </a:bodyPr>
          <a:lstStyle/>
          <a:p>
            <a:endParaRPr lang="tr-TR" sz="2400" b="1" dirty="0"/>
          </a:p>
          <a:p>
            <a:pPr algn="l"/>
            <a:r>
              <a:rPr lang="tr-TR" sz="4300" b="1" dirty="0"/>
              <a:t>Genellikle saha ziyaretinden 2-3 hafta önce takım üyelerinin çevrimiçi bir platformda kuruma gerçekleştirdikleri bir günlük ziyarettir. Ön saha ziyareti (EK.3/a) aşağıdaki hususlara yönelik olarak gerçekleştirilir:</a:t>
            </a:r>
          </a:p>
          <a:p>
            <a:endParaRPr lang="en-US" dirty="0"/>
          </a:p>
        </p:txBody>
      </p:sp>
      <p:sp>
        <p:nvSpPr>
          <p:cNvPr id="3" name="İçerik Yer Tutucusu 2"/>
          <p:cNvSpPr>
            <a:spLocks noGrp="1"/>
          </p:cNvSpPr>
          <p:nvPr>
            <p:ph sz="half" idx="2"/>
          </p:nvPr>
        </p:nvSpPr>
        <p:spPr>
          <a:xfrm>
            <a:off x="677332" y="3429000"/>
            <a:ext cx="3820055" cy="2697163"/>
          </a:xfrm>
        </p:spPr>
        <p:txBody>
          <a:bodyPr>
            <a:normAutofit/>
          </a:bodyPr>
          <a:lstStyle/>
          <a:p>
            <a:pPr>
              <a:lnSpc>
                <a:spcPct val="90000"/>
              </a:lnSpc>
            </a:pPr>
            <a:r>
              <a:rPr lang="tr-TR" sz="1200" dirty="0"/>
              <a:t>1) Takım üyelerinin kendi aralarında toplantı yapması,</a:t>
            </a:r>
          </a:p>
          <a:p>
            <a:pPr>
              <a:lnSpc>
                <a:spcPct val="90000"/>
              </a:lnSpc>
            </a:pPr>
            <a:endParaRPr lang="tr-TR" sz="1200" dirty="0"/>
          </a:p>
          <a:p>
            <a:pPr>
              <a:lnSpc>
                <a:spcPct val="90000"/>
              </a:lnSpc>
            </a:pPr>
            <a:r>
              <a:rPr lang="tr-TR" sz="1200" dirty="0"/>
              <a:t> 2) Takım üyelerinin kurumun Rektörü/Müdürü ve üst yönetimiyle tanışması ve ilk toplantının yapılması, </a:t>
            </a:r>
          </a:p>
          <a:p>
            <a:pPr>
              <a:lnSpc>
                <a:spcPct val="90000"/>
              </a:lnSpc>
            </a:pPr>
            <a:endParaRPr lang="tr-TR" sz="1200" dirty="0"/>
          </a:p>
          <a:p>
            <a:pPr>
              <a:lnSpc>
                <a:spcPct val="90000"/>
              </a:lnSpc>
            </a:pPr>
            <a:r>
              <a:rPr lang="tr-TR" sz="1200" dirty="0"/>
              <a:t>3) Takım üyelerinin, kurumdaki işleyiş hakkında genel bilgi edinmek üzere Kalite Komisyonu üyeleriyle toplantı yapması,</a:t>
            </a:r>
          </a:p>
          <a:p>
            <a:pPr>
              <a:lnSpc>
                <a:spcPct val="90000"/>
              </a:lnSpc>
            </a:pPr>
            <a:endParaRPr lang="tr-TR" sz="1200" dirty="0"/>
          </a:p>
          <a:p>
            <a:pPr>
              <a:lnSpc>
                <a:spcPct val="90000"/>
              </a:lnSpc>
            </a:pPr>
            <a:r>
              <a:rPr lang="tr-TR" sz="1200" dirty="0"/>
              <a:t> 4) Takım başkanı ile kurumun Rektörü tarafından saha ziyareti programının oluşturulması.</a:t>
            </a:r>
          </a:p>
        </p:txBody>
      </p:sp>
      <p:sp>
        <p:nvSpPr>
          <p:cNvPr id="11" name="Text Placeholder 4">
            <a:extLst>
              <a:ext uri="{FF2B5EF4-FFF2-40B4-BE49-F238E27FC236}">
                <a16:creationId xmlns:a16="http://schemas.microsoft.com/office/drawing/2014/main" id="{266461D7-37EF-29C7-F78B-10A7921A8873}"/>
              </a:ext>
            </a:extLst>
          </p:cNvPr>
          <p:cNvSpPr>
            <a:spLocks noGrp="1"/>
          </p:cNvSpPr>
          <p:nvPr>
            <p:ph type="body" sz="quarter" idx="3"/>
          </p:nvPr>
        </p:nvSpPr>
        <p:spPr>
          <a:xfrm>
            <a:off x="4648200" y="2678113"/>
            <a:ext cx="3822192" cy="639762"/>
          </a:xfrm>
        </p:spPr>
        <p:txBody>
          <a:bodyPr>
            <a:normAutofit/>
          </a:bodyPr>
          <a:lstStyle/>
          <a:p>
            <a:endParaRPr lang="en-US"/>
          </a:p>
        </p:txBody>
      </p:sp>
      <p:pic>
        <p:nvPicPr>
          <p:cNvPr id="4" name="Resim 3">
            <a:extLst>
              <a:ext uri="{FF2B5EF4-FFF2-40B4-BE49-F238E27FC236}">
                <a16:creationId xmlns:a16="http://schemas.microsoft.com/office/drawing/2014/main" id="{577B60E7-07BA-5853-7C6F-8C7A495CB6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2511" y="3793367"/>
            <a:ext cx="3822192" cy="984214"/>
          </a:xfrm>
          <a:prstGeom prst="rect">
            <a:avLst/>
          </a:prstGeom>
          <a:noFill/>
        </p:spPr>
      </p:pic>
    </p:spTree>
    <p:extLst>
      <p:ext uri="{BB962C8B-B14F-4D97-AF65-F5344CB8AC3E}">
        <p14:creationId xmlns:p14="http://schemas.microsoft.com/office/powerpoint/2010/main" val="169807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4E46A061-C2A5-14D8-E031-2790E7A12C76}"/>
              </a:ext>
            </a:extLst>
          </p:cNvPr>
          <p:cNvSpPr>
            <a:spLocks noGrp="1"/>
          </p:cNvSpPr>
          <p:nvPr>
            <p:ph idx="1"/>
          </p:nvPr>
        </p:nvSpPr>
        <p:spPr/>
        <p:txBody>
          <a:bodyPr/>
          <a:lstStyle/>
          <a:p>
            <a:r>
              <a:rPr lang="tr-TR" dirty="0"/>
              <a:t>Kurum ziyareti süreci, değerlendirme takımının ziyaret sırasında konaklayacakları yere varışları ile başlar ve tüm toplantıların tamamlanması, Çıkış Bildirimi’ nin sözlü olarak paylaşımı ve takımın kurumdan ayrılması ile sona erer.</a:t>
            </a:r>
          </a:p>
        </p:txBody>
      </p:sp>
      <p:sp>
        <p:nvSpPr>
          <p:cNvPr id="3" name="Başlık 2">
            <a:extLst>
              <a:ext uri="{FF2B5EF4-FFF2-40B4-BE49-F238E27FC236}">
                <a16:creationId xmlns:a16="http://schemas.microsoft.com/office/drawing/2014/main" id="{002C132E-A06B-D3C1-CF39-83E37D326A66}"/>
              </a:ext>
            </a:extLst>
          </p:cNvPr>
          <p:cNvSpPr>
            <a:spLocks noGrp="1"/>
          </p:cNvSpPr>
          <p:nvPr>
            <p:ph type="title"/>
          </p:nvPr>
        </p:nvSpPr>
        <p:spPr/>
        <p:txBody>
          <a:bodyPr/>
          <a:lstStyle/>
          <a:p>
            <a:r>
              <a:rPr lang="tr-TR" dirty="0"/>
              <a:t>Saha Ziyareti</a:t>
            </a:r>
          </a:p>
        </p:txBody>
      </p:sp>
      <p:pic>
        <p:nvPicPr>
          <p:cNvPr id="4" name="Resim 3">
            <a:extLst>
              <a:ext uri="{FF2B5EF4-FFF2-40B4-BE49-F238E27FC236}">
                <a16:creationId xmlns:a16="http://schemas.microsoft.com/office/drawing/2014/main" id="{6AF9504F-CA66-2657-8B08-CC90B2E7A4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97" y="212941"/>
            <a:ext cx="1569691" cy="623771"/>
          </a:xfrm>
          <a:prstGeom prst="rect">
            <a:avLst/>
          </a:prstGeom>
        </p:spPr>
      </p:pic>
    </p:spTree>
    <p:extLst>
      <p:ext uri="{BB962C8B-B14F-4D97-AF65-F5344CB8AC3E}">
        <p14:creationId xmlns:p14="http://schemas.microsoft.com/office/powerpoint/2010/main" val="150968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type="title"/>
          </p:nvPr>
        </p:nvSpPr>
        <p:spPr>
          <a:xfrm>
            <a:off x="457200" y="338328"/>
            <a:ext cx="8229600" cy="1252728"/>
          </a:xfrm>
        </p:spPr>
        <p:txBody>
          <a:bodyPr vert="horz" lIns="91440" tIns="45720" rIns="91440" bIns="45720" rtlCol="0" anchor="ctr">
            <a:normAutofit/>
          </a:bodyPr>
          <a:lstStyle/>
          <a:p>
            <a:pPr marL="0" indent="0">
              <a:lnSpc>
                <a:spcPct val="90000"/>
              </a:lnSpc>
            </a:pPr>
            <a:r>
              <a:rPr lang="tr-TR" sz="4100" b="1" i="0" dirty="0">
                <a:effectLst/>
              </a:rPr>
              <a:t>Kurumsal Dış Değerlendirme Programı Nedir?</a:t>
            </a:r>
            <a:endParaRPr lang="tr-TR" sz="4100" b="1" dirty="0"/>
          </a:p>
        </p:txBody>
      </p:sp>
      <p:sp>
        <p:nvSpPr>
          <p:cNvPr id="9" name="Metin kutusu 8"/>
          <p:cNvSpPr txBox="1"/>
          <p:nvPr/>
        </p:nvSpPr>
        <p:spPr>
          <a:xfrm>
            <a:off x="676655" y="2679192"/>
            <a:ext cx="3822192" cy="3447288"/>
          </a:xfrm>
          <a:prstGeom prst="rect">
            <a:avLst/>
          </a:prstGeom>
        </p:spPr>
        <p:txBody>
          <a:bodyPr vert="horz" lIns="91440" tIns="45720" rIns="91440" bIns="45720" rtlCol="0">
            <a:normAutofit/>
          </a:bodyPr>
          <a:lstStyle/>
          <a:p>
            <a:pPr marL="68580" indent="0">
              <a:lnSpc>
                <a:spcPct val="90000"/>
              </a:lnSpc>
              <a:spcBef>
                <a:spcPct val="20000"/>
              </a:spcBef>
              <a:buClr>
                <a:schemeClr val="accent1"/>
              </a:buClr>
              <a:buSzPct val="100000"/>
              <a:buFont typeface="Symbol" pitchFamily="18" charset="2"/>
              <a:buChar char=""/>
            </a:pPr>
            <a:r>
              <a:rPr lang="tr-TR" sz="1600" b="0" i="0" dirty="0">
                <a:solidFill>
                  <a:schemeClr val="tx2"/>
                </a:solidFill>
                <a:effectLst/>
              </a:rPr>
              <a:t>Kurumsal Dış Değerlendirme Programı, Yükseköğretim Kalite Kurulu tarafından yükseköğretim kurumlarının eğitim-öğretim, araştırma-geliştirme ve yönetim sistemi süreçlerinin Kurumsal Dış Değerlendirme Ölçütleri kapsamında değerlendirilmesini amaçlayan bir programdır. </a:t>
            </a:r>
          </a:p>
          <a:p>
            <a:pPr marL="68580" indent="0">
              <a:lnSpc>
                <a:spcPct val="90000"/>
              </a:lnSpc>
              <a:spcBef>
                <a:spcPct val="20000"/>
              </a:spcBef>
              <a:buClr>
                <a:schemeClr val="accent1"/>
              </a:buClr>
              <a:buSzPct val="100000"/>
              <a:buFont typeface="Symbol" pitchFamily="18" charset="2"/>
              <a:buChar char=""/>
            </a:pPr>
            <a:r>
              <a:rPr lang="tr-TR" sz="1600" b="0" i="0" dirty="0">
                <a:solidFill>
                  <a:schemeClr val="tx2"/>
                </a:solidFill>
                <a:effectLst/>
              </a:rPr>
              <a:t>Yükseköğretim kurumlarının beş yılda en az bir defa Kurumsal Dış Değerlendirme Programına dâhil olmaları gerekmektedir.</a:t>
            </a:r>
          </a:p>
        </p:txBody>
      </p:sp>
      <p:pic>
        <p:nvPicPr>
          <p:cNvPr id="5" name="Resim 4">
            <a:extLst>
              <a:ext uri="{FF2B5EF4-FFF2-40B4-BE49-F238E27FC236}">
                <a16:creationId xmlns:a16="http://schemas.microsoft.com/office/drawing/2014/main" id="{E74C9A6F-9543-0BBD-3C33-A872F63C2E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563" y="3361702"/>
            <a:ext cx="3822192" cy="984214"/>
          </a:xfrm>
          <a:prstGeom prst="rect">
            <a:avLst/>
          </a:prstGeom>
          <a:noFill/>
        </p:spPr>
      </p:pic>
      <p:sp>
        <p:nvSpPr>
          <p:cNvPr id="6" name="Alt Başlık 2"/>
          <p:cNvSpPr txBox="1">
            <a:spLocks/>
          </p:cNvSpPr>
          <p:nvPr/>
        </p:nvSpPr>
        <p:spPr>
          <a:xfrm>
            <a:off x="3275856" y="6137764"/>
            <a:ext cx="3309803" cy="720236"/>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endParaRPr lang="tr-TR" dirty="0"/>
          </a:p>
        </p:txBody>
      </p:sp>
    </p:spTree>
    <p:extLst>
      <p:ext uri="{BB962C8B-B14F-4D97-AF65-F5344CB8AC3E}">
        <p14:creationId xmlns:p14="http://schemas.microsoft.com/office/powerpoint/2010/main" val="3981469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D76A32F6-975F-D0CD-5874-E2EEC09616B6}"/>
              </a:ext>
            </a:extLst>
          </p:cNvPr>
          <p:cNvSpPr>
            <a:spLocks noGrp="1"/>
          </p:cNvSpPr>
          <p:nvPr>
            <p:ph idx="1"/>
          </p:nvPr>
        </p:nvSpPr>
        <p:spPr/>
        <p:txBody>
          <a:bodyPr/>
          <a:lstStyle/>
          <a:p>
            <a:r>
              <a:rPr lang="tr-TR" dirty="0"/>
              <a:t>Yükseköğretim Kurumlarında gerçekleştirilecek olan değerlendirme süreçlerine ilişkin her türlü harcama, dış değerlendirme süreci yürütülen yükseköğretim kurumunun ilgili bütçesinden karşılanır. </a:t>
            </a:r>
          </a:p>
        </p:txBody>
      </p:sp>
      <p:sp>
        <p:nvSpPr>
          <p:cNvPr id="3" name="Başlık 2">
            <a:extLst>
              <a:ext uri="{FF2B5EF4-FFF2-40B4-BE49-F238E27FC236}">
                <a16:creationId xmlns:a16="http://schemas.microsoft.com/office/drawing/2014/main" id="{B6FED334-09A3-BD44-318F-7229F660EC96}"/>
              </a:ext>
            </a:extLst>
          </p:cNvPr>
          <p:cNvSpPr>
            <a:spLocks noGrp="1"/>
          </p:cNvSpPr>
          <p:nvPr>
            <p:ph type="title"/>
          </p:nvPr>
        </p:nvSpPr>
        <p:spPr/>
        <p:txBody>
          <a:bodyPr>
            <a:normAutofit fontScale="90000"/>
          </a:bodyPr>
          <a:lstStyle/>
          <a:p>
            <a:pPr algn="r"/>
            <a:r>
              <a:rPr lang="tr-TR" dirty="0"/>
              <a:t>DEĞERLENDİRME SÜRECİ KAPSAMINDAKİ HARCAMALAR</a:t>
            </a:r>
          </a:p>
        </p:txBody>
      </p:sp>
      <p:pic>
        <p:nvPicPr>
          <p:cNvPr id="4" name="Resim 3">
            <a:extLst>
              <a:ext uri="{FF2B5EF4-FFF2-40B4-BE49-F238E27FC236}">
                <a16:creationId xmlns:a16="http://schemas.microsoft.com/office/drawing/2014/main" id="{1309BEA7-91A5-7CE9-F4EE-7B35D6C5FA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97" y="212941"/>
            <a:ext cx="1641699" cy="623771"/>
          </a:xfrm>
          <a:prstGeom prst="rect">
            <a:avLst/>
          </a:prstGeom>
        </p:spPr>
      </p:pic>
    </p:spTree>
    <p:extLst>
      <p:ext uri="{BB962C8B-B14F-4D97-AF65-F5344CB8AC3E}">
        <p14:creationId xmlns:p14="http://schemas.microsoft.com/office/powerpoint/2010/main" val="921403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225331FC-5AB0-62EE-1AF4-340C62044394}"/>
              </a:ext>
            </a:extLst>
          </p:cNvPr>
          <p:cNvSpPr>
            <a:spLocks noGrp="1"/>
          </p:cNvSpPr>
          <p:nvPr>
            <p:ph type="title"/>
          </p:nvPr>
        </p:nvSpPr>
        <p:spPr>
          <a:xfrm>
            <a:off x="457200" y="338328"/>
            <a:ext cx="8229600" cy="1252728"/>
          </a:xfrm>
        </p:spPr>
        <p:txBody>
          <a:bodyPr anchor="ctr">
            <a:normAutofit/>
          </a:bodyPr>
          <a:lstStyle/>
          <a:p>
            <a:pPr>
              <a:lnSpc>
                <a:spcPct val="90000"/>
              </a:lnSpc>
            </a:pPr>
            <a:r>
              <a:rPr lang="tr-TR" sz="4100" dirty="0"/>
              <a:t>Kurum Ziyaretinin, Değerlendirme Takımı Açısından Amaçları</a:t>
            </a:r>
          </a:p>
        </p:txBody>
      </p:sp>
      <p:graphicFrame>
        <p:nvGraphicFramePr>
          <p:cNvPr id="5" name="İçerik Yer Tutucusu 1">
            <a:extLst>
              <a:ext uri="{FF2B5EF4-FFF2-40B4-BE49-F238E27FC236}">
                <a16:creationId xmlns:a16="http://schemas.microsoft.com/office/drawing/2014/main" id="{B806F9B8-376E-0AC9-B985-8C9F94FBA727}"/>
              </a:ext>
            </a:extLst>
          </p:cNvPr>
          <p:cNvGraphicFramePr>
            <a:graphicFrameLocks noGrp="1"/>
          </p:cNvGraphicFramePr>
          <p:nvPr>
            <p:ph idx="1"/>
            <p:extLst>
              <p:ext uri="{D42A27DB-BD31-4B8C-83A1-F6EECF244321}">
                <p14:modId xmlns:p14="http://schemas.microsoft.com/office/powerpoint/2010/main" val="757093671"/>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78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065EE65B-A559-7115-74EB-CD0693D31529}"/>
              </a:ext>
            </a:extLst>
          </p:cNvPr>
          <p:cNvSpPr>
            <a:spLocks noGrp="1"/>
          </p:cNvSpPr>
          <p:nvPr>
            <p:ph idx="1"/>
          </p:nvPr>
        </p:nvSpPr>
        <p:spPr/>
        <p:txBody>
          <a:bodyPr/>
          <a:lstStyle/>
          <a:p>
            <a:r>
              <a:rPr lang="tr-TR" dirty="0"/>
              <a:t>Ziyaret sonrası etkinlikler kurum ziyaretinin tamamlanmasıyla başlar. Kurumsal Dış Değerlendirme Programı için </a:t>
            </a:r>
            <a:r>
              <a:rPr lang="tr-TR" dirty="0" err="1"/>
              <a:t>KGBR’nin</a:t>
            </a:r>
            <a:r>
              <a:rPr lang="tr-TR" dirty="0"/>
              <a:t> YÖKAK tarafından onaylanarak yayımlanması, Kurumsal Akreditasyon Programı için ise </a:t>
            </a:r>
            <a:r>
              <a:rPr lang="tr-TR" dirty="0" err="1"/>
              <a:t>KAR’ın</a:t>
            </a:r>
            <a:r>
              <a:rPr lang="tr-TR" dirty="0"/>
              <a:t> YÖKAK tarafından onaylanması ve bu rapora istinaden verilen akreditasyon kararının yayımlanması ile sona erer. </a:t>
            </a:r>
          </a:p>
        </p:txBody>
      </p:sp>
      <p:sp>
        <p:nvSpPr>
          <p:cNvPr id="3" name="Başlık 2">
            <a:extLst>
              <a:ext uri="{FF2B5EF4-FFF2-40B4-BE49-F238E27FC236}">
                <a16:creationId xmlns:a16="http://schemas.microsoft.com/office/drawing/2014/main" id="{970DA92F-526A-8E23-C19F-F636210715ED}"/>
              </a:ext>
            </a:extLst>
          </p:cNvPr>
          <p:cNvSpPr>
            <a:spLocks noGrp="1"/>
          </p:cNvSpPr>
          <p:nvPr>
            <p:ph type="title"/>
          </p:nvPr>
        </p:nvSpPr>
        <p:spPr/>
        <p:txBody>
          <a:bodyPr>
            <a:normAutofit fontScale="90000"/>
          </a:bodyPr>
          <a:lstStyle/>
          <a:p>
            <a:pPr algn="r"/>
            <a:r>
              <a:rPr lang="tr-TR" dirty="0"/>
              <a:t/>
            </a:r>
            <a:br>
              <a:rPr lang="tr-TR" dirty="0"/>
            </a:br>
            <a:r>
              <a:rPr lang="tr-TR" dirty="0"/>
              <a:t>ZİYARET SONRASI FAALİYETLER</a:t>
            </a:r>
          </a:p>
        </p:txBody>
      </p:sp>
      <p:pic>
        <p:nvPicPr>
          <p:cNvPr id="4" name="Resim 3">
            <a:extLst>
              <a:ext uri="{FF2B5EF4-FFF2-40B4-BE49-F238E27FC236}">
                <a16:creationId xmlns:a16="http://schemas.microsoft.com/office/drawing/2014/main" id="{2A8A41FD-68DD-B94C-5FC8-A62C4E9A9C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97" y="212941"/>
            <a:ext cx="1425675" cy="518896"/>
          </a:xfrm>
          <a:prstGeom prst="rect">
            <a:avLst/>
          </a:prstGeom>
        </p:spPr>
      </p:pic>
    </p:spTree>
    <p:extLst>
      <p:ext uri="{BB962C8B-B14F-4D97-AF65-F5344CB8AC3E}">
        <p14:creationId xmlns:p14="http://schemas.microsoft.com/office/powerpoint/2010/main" val="2523665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778AD6E5-F3B8-AE20-9017-8E43568B34E4}"/>
              </a:ext>
            </a:extLst>
          </p:cNvPr>
          <p:cNvSpPr>
            <a:spLocks noGrp="1"/>
          </p:cNvSpPr>
          <p:nvPr>
            <p:ph type="title"/>
          </p:nvPr>
        </p:nvSpPr>
        <p:spPr>
          <a:xfrm>
            <a:off x="457200" y="338328"/>
            <a:ext cx="8229600" cy="1252728"/>
          </a:xfrm>
        </p:spPr>
        <p:txBody>
          <a:bodyPr anchor="ctr">
            <a:normAutofit fontScale="90000"/>
          </a:bodyPr>
          <a:lstStyle/>
          <a:p>
            <a:pPr algn="r"/>
            <a:r>
              <a:rPr lang="tr-TR" sz="4100" dirty="0"/>
              <a:t/>
            </a:r>
            <a:br>
              <a:rPr lang="tr-TR" sz="4100" dirty="0"/>
            </a:br>
            <a:r>
              <a:rPr lang="tr-TR" sz="4100" dirty="0"/>
              <a:t>Ziyaret Sonrası Etkinliklerin Amaçları</a:t>
            </a:r>
          </a:p>
        </p:txBody>
      </p:sp>
      <p:graphicFrame>
        <p:nvGraphicFramePr>
          <p:cNvPr id="5" name="İçerik Yer Tutucusu 1">
            <a:extLst>
              <a:ext uri="{FF2B5EF4-FFF2-40B4-BE49-F238E27FC236}">
                <a16:creationId xmlns:a16="http://schemas.microsoft.com/office/drawing/2014/main" id="{DC87DB94-303A-A5AF-EEB1-8602677FF782}"/>
              </a:ext>
            </a:extLst>
          </p:cNvPr>
          <p:cNvGraphicFramePr>
            <a:graphicFrameLocks noGrp="1"/>
          </p:cNvGraphicFramePr>
          <p:nvPr>
            <p:ph idx="1"/>
            <p:extLst>
              <p:ext uri="{D42A27DB-BD31-4B8C-83A1-F6EECF244321}">
                <p14:modId xmlns:p14="http://schemas.microsoft.com/office/powerpoint/2010/main" val="2228910486"/>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id="{D067CF95-B7C6-7BEB-3B76-BBBC37D158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997" y="212941"/>
            <a:ext cx="1641699" cy="518896"/>
          </a:xfrm>
          <a:prstGeom prst="rect">
            <a:avLst/>
          </a:prstGeom>
        </p:spPr>
      </p:pic>
    </p:spTree>
    <p:extLst>
      <p:ext uri="{BB962C8B-B14F-4D97-AF65-F5344CB8AC3E}">
        <p14:creationId xmlns:p14="http://schemas.microsoft.com/office/powerpoint/2010/main" val="3139051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8A7943D6-8E8A-89AC-B1B6-F90B8AC9D316}"/>
              </a:ext>
            </a:extLst>
          </p:cNvPr>
          <p:cNvSpPr>
            <a:spLocks noGrp="1"/>
          </p:cNvSpPr>
          <p:nvPr>
            <p:ph idx="1"/>
          </p:nvPr>
        </p:nvSpPr>
        <p:spPr/>
        <p:txBody>
          <a:bodyPr/>
          <a:lstStyle/>
          <a:p>
            <a:r>
              <a:rPr lang="tr-TR" dirty="0"/>
              <a:t>YÖKAK tarafından yürütülen Kurumsal Dış Değerlendirme Programı ve Kurumsal Akreditasyon süreçlerine ilgili yükseköğretim kurumları tarafından itiraz edilebilir. Kurumsal Dış Değerlendirme Programı kapsamında yayımlanan </a:t>
            </a:r>
            <a:r>
              <a:rPr lang="tr-TR" dirty="0" err="1"/>
              <a:t>KGBR’ye</a:t>
            </a:r>
            <a:r>
              <a:rPr lang="tr-TR" dirty="0"/>
              <a:t> yayım tarihinden itibaren 60 gün, Kurumsal Akreditasyon Programı kapsamında </a:t>
            </a:r>
            <a:r>
              <a:rPr lang="tr-TR" dirty="0" err="1"/>
              <a:t>KAR’a</a:t>
            </a:r>
            <a:r>
              <a:rPr lang="tr-TR" dirty="0"/>
              <a:t> ve akreditasyon kararına 60 gün içinde itiraz edilebilir.</a:t>
            </a:r>
          </a:p>
        </p:txBody>
      </p:sp>
      <p:sp>
        <p:nvSpPr>
          <p:cNvPr id="3" name="Başlık 2">
            <a:extLst>
              <a:ext uri="{FF2B5EF4-FFF2-40B4-BE49-F238E27FC236}">
                <a16:creationId xmlns:a16="http://schemas.microsoft.com/office/drawing/2014/main" id="{E831A22F-B0BD-83F0-38B3-AF64A848476F}"/>
              </a:ext>
            </a:extLst>
          </p:cNvPr>
          <p:cNvSpPr>
            <a:spLocks noGrp="1"/>
          </p:cNvSpPr>
          <p:nvPr>
            <p:ph type="title"/>
          </p:nvPr>
        </p:nvSpPr>
        <p:spPr/>
        <p:txBody>
          <a:bodyPr/>
          <a:lstStyle/>
          <a:p>
            <a:r>
              <a:rPr lang="tr-TR" dirty="0"/>
              <a:t>İTİRAZ </a:t>
            </a:r>
          </a:p>
        </p:txBody>
      </p:sp>
      <p:pic>
        <p:nvPicPr>
          <p:cNvPr id="4" name="Resim 3">
            <a:extLst>
              <a:ext uri="{FF2B5EF4-FFF2-40B4-BE49-F238E27FC236}">
                <a16:creationId xmlns:a16="http://schemas.microsoft.com/office/drawing/2014/main" id="{58FC3BCE-BE4E-6C95-AAE3-213C3BAEA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97" y="212941"/>
            <a:ext cx="1569691" cy="623771"/>
          </a:xfrm>
          <a:prstGeom prst="rect">
            <a:avLst/>
          </a:prstGeom>
        </p:spPr>
      </p:pic>
    </p:spTree>
    <p:extLst>
      <p:ext uri="{BB962C8B-B14F-4D97-AF65-F5344CB8AC3E}">
        <p14:creationId xmlns:p14="http://schemas.microsoft.com/office/powerpoint/2010/main" val="3839736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içeren bir resim&#10;&#10;Açıklama otomatik olarak oluşturuldu">
            <a:extLst>
              <a:ext uri="{FF2B5EF4-FFF2-40B4-BE49-F238E27FC236}">
                <a16:creationId xmlns:a16="http://schemas.microsoft.com/office/drawing/2014/main" id="{44A315D5-DF5D-5D6B-C15D-CEFC0D0DF1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307" y="2674938"/>
            <a:ext cx="7343324" cy="3451225"/>
          </a:xfrm>
        </p:spPr>
      </p:pic>
      <p:sp>
        <p:nvSpPr>
          <p:cNvPr id="3" name="Başlık 2">
            <a:extLst>
              <a:ext uri="{FF2B5EF4-FFF2-40B4-BE49-F238E27FC236}">
                <a16:creationId xmlns:a16="http://schemas.microsoft.com/office/drawing/2014/main" id="{DC3D3E2C-CC7B-6242-7B74-CC770153C554}"/>
              </a:ext>
            </a:extLst>
          </p:cNvPr>
          <p:cNvSpPr>
            <a:spLocks noGrp="1"/>
          </p:cNvSpPr>
          <p:nvPr>
            <p:ph type="title"/>
          </p:nvPr>
        </p:nvSpPr>
        <p:spPr/>
        <p:txBody>
          <a:bodyPr>
            <a:normAutofit fontScale="90000"/>
          </a:bodyPr>
          <a:lstStyle/>
          <a:p>
            <a:pPr algn="r"/>
            <a:r>
              <a:rPr lang="tr-TR" dirty="0"/>
              <a:t>DEĞERLENDİRME TAKIMI ÖN ZİYARET PLANI ÖRNEĞİ – KDDP/KAP </a:t>
            </a:r>
          </a:p>
        </p:txBody>
      </p:sp>
      <p:pic>
        <p:nvPicPr>
          <p:cNvPr id="6" name="Resim 5">
            <a:extLst>
              <a:ext uri="{FF2B5EF4-FFF2-40B4-BE49-F238E27FC236}">
                <a16:creationId xmlns:a16="http://schemas.microsoft.com/office/drawing/2014/main" id="{F6C1B321-FE3E-AD2C-06CA-849BBB8C0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97" y="212941"/>
            <a:ext cx="1497683" cy="623771"/>
          </a:xfrm>
          <a:prstGeom prst="rect">
            <a:avLst/>
          </a:prstGeom>
        </p:spPr>
      </p:pic>
    </p:spTree>
    <p:extLst>
      <p:ext uri="{BB962C8B-B14F-4D97-AF65-F5344CB8AC3E}">
        <p14:creationId xmlns:p14="http://schemas.microsoft.com/office/powerpoint/2010/main" val="1572276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tablo içeren bir resim">
            <a:extLst>
              <a:ext uri="{FF2B5EF4-FFF2-40B4-BE49-F238E27FC236}">
                <a16:creationId xmlns:a16="http://schemas.microsoft.com/office/drawing/2014/main" id="{BFA912E7-041C-B963-42AB-79B8C25C31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1" y="2675466"/>
            <a:ext cx="5184576" cy="3844205"/>
          </a:xfrm>
          <a:noFill/>
        </p:spPr>
      </p:pic>
      <p:sp>
        <p:nvSpPr>
          <p:cNvPr id="19" name="Title 2">
            <a:extLst>
              <a:ext uri="{FF2B5EF4-FFF2-40B4-BE49-F238E27FC236}">
                <a16:creationId xmlns:a16="http://schemas.microsoft.com/office/drawing/2014/main" id="{E41F1F14-046B-5424-B808-DC87D47412C9}"/>
              </a:ext>
            </a:extLst>
          </p:cNvPr>
          <p:cNvSpPr>
            <a:spLocks noGrp="1"/>
          </p:cNvSpPr>
          <p:nvPr>
            <p:ph type="title"/>
          </p:nvPr>
        </p:nvSpPr>
        <p:spPr>
          <a:xfrm>
            <a:off x="457200" y="338328"/>
            <a:ext cx="8229600" cy="1252728"/>
          </a:xfrm>
        </p:spPr>
        <p:txBody>
          <a:bodyPr>
            <a:normAutofit fontScale="90000"/>
          </a:bodyPr>
          <a:lstStyle/>
          <a:p>
            <a:pPr algn="r"/>
            <a:r>
              <a:rPr lang="tr-TR" dirty="0"/>
              <a:t/>
            </a:r>
            <a:br>
              <a:rPr lang="tr-TR" dirty="0"/>
            </a:br>
            <a:r>
              <a:rPr lang="tr-TR" dirty="0"/>
              <a:t>DEĞERLENDİRME TAKIMI ZİYARET PLANI ÖRNEĞİ – KDDP/KAP</a:t>
            </a:r>
            <a:endParaRPr lang="en-US" dirty="0"/>
          </a:p>
        </p:txBody>
      </p:sp>
      <p:pic>
        <p:nvPicPr>
          <p:cNvPr id="6" name="Resim 5">
            <a:extLst>
              <a:ext uri="{FF2B5EF4-FFF2-40B4-BE49-F238E27FC236}">
                <a16:creationId xmlns:a16="http://schemas.microsoft.com/office/drawing/2014/main" id="{626264C1-3205-C201-1E09-A1204ECC0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97" y="212941"/>
            <a:ext cx="1497683" cy="479755"/>
          </a:xfrm>
          <a:prstGeom prst="rect">
            <a:avLst/>
          </a:prstGeom>
        </p:spPr>
      </p:pic>
    </p:spTree>
    <p:extLst>
      <p:ext uri="{BB962C8B-B14F-4D97-AF65-F5344CB8AC3E}">
        <p14:creationId xmlns:p14="http://schemas.microsoft.com/office/powerpoint/2010/main" val="88037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Değerlendirme Süreci KİDR ile Ön Değerlendirme ve Saha Ziyareti.pdf - Adobe Acrobat Reader DC"/>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271" t="15171" r="26875" b="-15171"/>
          <a:stretch/>
        </p:blipFill>
        <p:spPr>
          <a:xfrm>
            <a:off x="1475656" y="1988840"/>
            <a:ext cx="6758506" cy="5399334"/>
          </a:xfrm>
        </p:spPr>
      </p:pic>
      <p:sp>
        <p:nvSpPr>
          <p:cNvPr id="2" name="Başlık 1"/>
          <p:cNvSpPr>
            <a:spLocks noGrp="1"/>
          </p:cNvSpPr>
          <p:nvPr>
            <p:ph type="title"/>
          </p:nvPr>
        </p:nvSpPr>
        <p:spPr/>
        <p:txBody>
          <a:bodyPr/>
          <a:lstStyle/>
          <a:p>
            <a:r>
              <a:rPr lang="tr-TR" dirty="0"/>
              <a:t>Birinci Gün</a:t>
            </a:r>
          </a:p>
        </p:txBody>
      </p:sp>
      <p:pic>
        <p:nvPicPr>
          <p:cNvPr id="3" name="Resim 2">
            <a:extLst>
              <a:ext uri="{FF2B5EF4-FFF2-40B4-BE49-F238E27FC236}">
                <a16:creationId xmlns:a16="http://schemas.microsoft.com/office/drawing/2014/main" id="{19B7E06B-EF8E-97B6-B0F1-606FDD1303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97" y="212941"/>
            <a:ext cx="1857723" cy="839796"/>
          </a:xfrm>
          <a:prstGeom prst="rect">
            <a:avLst/>
          </a:prstGeom>
        </p:spPr>
      </p:pic>
    </p:spTree>
    <p:extLst>
      <p:ext uri="{BB962C8B-B14F-4D97-AF65-F5344CB8AC3E}">
        <p14:creationId xmlns:p14="http://schemas.microsoft.com/office/powerpoint/2010/main" val="797855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Değerlendirme Süreci KİDR ile Ön Değerlendirme ve Saha Ziyareti.pdf - Adobe Acrobat Reader DC"/>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398" t="15329" r="28008" b="1223"/>
          <a:stretch/>
        </p:blipFill>
        <p:spPr>
          <a:xfrm>
            <a:off x="758799" y="2276872"/>
            <a:ext cx="7465086" cy="4176464"/>
          </a:xfrm>
        </p:spPr>
      </p:pic>
      <p:sp>
        <p:nvSpPr>
          <p:cNvPr id="2" name="Başlık 1"/>
          <p:cNvSpPr>
            <a:spLocks noGrp="1"/>
          </p:cNvSpPr>
          <p:nvPr>
            <p:ph type="title"/>
          </p:nvPr>
        </p:nvSpPr>
        <p:spPr/>
        <p:txBody>
          <a:bodyPr/>
          <a:lstStyle/>
          <a:p>
            <a:r>
              <a:rPr lang="tr-TR" dirty="0"/>
              <a:t>İkinci Gün</a:t>
            </a:r>
          </a:p>
        </p:txBody>
      </p:sp>
      <p:pic>
        <p:nvPicPr>
          <p:cNvPr id="3" name="Resim 2">
            <a:extLst>
              <a:ext uri="{FF2B5EF4-FFF2-40B4-BE49-F238E27FC236}">
                <a16:creationId xmlns:a16="http://schemas.microsoft.com/office/drawing/2014/main" id="{510598DB-AEAC-B3F4-AC43-90DB518E0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97" y="212941"/>
            <a:ext cx="1569691" cy="518896"/>
          </a:xfrm>
          <a:prstGeom prst="rect">
            <a:avLst/>
          </a:prstGeom>
        </p:spPr>
      </p:pic>
    </p:spTree>
    <p:extLst>
      <p:ext uri="{BB962C8B-B14F-4D97-AF65-F5344CB8AC3E}">
        <p14:creationId xmlns:p14="http://schemas.microsoft.com/office/powerpoint/2010/main" val="4278166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Değerlendirme Süreci KİDR ile Ön Değerlendirme ve Saha Ziyareti.pdf - Adobe Acrobat Reader DC"/>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658" t="15336" r="30275" b="1220"/>
          <a:stretch/>
        </p:blipFill>
        <p:spPr>
          <a:xfrm>
            <a:off x="1403648" y="1411481"/>
            <a:ext cx="6912768" cy="5120569"/>
          </a:xfrm>
        </p:spPr>
      </p:pic>
      <p:sp>
        <p:nvSpPr>
          <p:cNvPr id="2" name="Başlık 1"/>
          <p:cNvSpPr>
            <a:spLocks noGrp="1"/>
          </p:cNvSpPr>
          <p:nvPr>
            <p:ph type="title"/>
          </p:nvPr>
        </p:nvSpPr>
        <p:spPr/>
        <p:txBody>
          <a:bodyPr/>
          <a:lstStyle/>
          <a:p>
            <a:r>
              <a:rPr lang="tr-TR" dirty="0"/>
              <a:t>Üçüncü Gün</a:t>
            </a:r>
          </a:p>
        </p:txBody>
      </p:sp>
      <p:pic>
        <p:nvPicPr>
          <p:cNvPr id="3" name="Resim 2">
            <a:extLst>
              <a:ext uri="{FF2B5EF4-FFF2-40B4-BE49-F238E27FC236}">
                <a16:creationId xmlns:a16="http://schemas.microsoft.com/office/drawing/2014/main" id="{F0D59B4F-3648-2008-7EBD-922F9A197B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97" y="212941"/>
            <a:ext cx="1569691" cy="518896"/>
          </a:xfrm>
          <a:prstGeom prst="rect">
            <a:avLst/>
          </a:prstGeom>
        </p:spPr>
      </p:pic>
    </p:spTree>
    <p:extLst>
      <p:ext uri="{BB962C8B-B14F-4D97-AF65-F5344CB8AC3E}">
        <p14:creationId xmlns:p14="http://schemas.microsoft.com/office/powerpoint/2010/main" val="392470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35636D-7DAF-47C9-59A2-5073FDD4000F}"/>
              </a:ext>
            </a:extLst>
          </p:cNvPr>
          <p:cNvSpPr>
            <a:spLocks noGrp="1"/>
          </p:cNvSpPr>
          <p:nvPr>
            <p:ph type="title"/>
          </p:nvPr>
        </p:nvSpPr>
        <p:spPr/>
        <p:txBody>
          <a:bodyPr>
            <a:normAutofit fontScale="90000"/>
          </a:bodyPr>
          <a:lstStyle/>
          <a:p>
            <a:r>
              <a:rPr lang="tr-TR" sz="4400" b="1" i="0" dirty="0">
                <a:effectLst/>
              </a:rPr>
              <a:t>Kurumsal Dış Değerlendirme Programı Nedir?</a:t>
            </a:r>
            <a:endParaRPr lang="tr-TR" dirty="0"/>
          </a:p>
        </p:txBody>
      </p:sp>
      <p:sp>
        <p:nvSpPr>
          <p:cNvPr id="3" name="İçerik Yer Tutucusu 2">
            <a:extLst>
              <a:ext uri="{FF2B5EF4-FFF2-40B4-BE49-F238E27FC236}">
                <a16:creationId xmlns:a16="http://schemas.microsoft.com/office/drawing/2014/main" id="{51F215D1-C338-44D1-8282-22A5B3D6929A}"/>
              </a:ext>
            </a:extLst>
          </p:cNvPr>
          <p:cNvSpPr>
            <a:spLocks noGrp="1"/>
          </p:cNvSpPr>
          <p:nvPr>
            <p:ph sz="quarter" idx="13"/>
          </p:nvPr>
        </p:nvSpPr>
        <p:spPr/>
        <p:txBody>
          <a:bodyPr>
            <a:normAutofit fontScale="55000" lnSpcReduction="20000"/>
          </a:bodyPr>
          <a:lstStyle/>
          <a:p>
            <a:r>
              <a:rPr lang="tr-TR" sz="2400" b="0" i="0" dirty="0">
                <a:solidFill>
                  <a:schemeClr val="tx2"/>
                </a:solidFill>
                <a:effectLst/>
              </a:rPr>
              <a:t>Kurumsal Dış Değerlendirme Programına esas olmak üzere her yıl yükseköğretim kurumları tarafından Kurum İç Değerlendirme Raporları (KİDR) hazırlanmaktadır. Program kapsamına dâhil edilen yükseköğretim kurumları belirlendikten sonra, değerlendirme sürecini yürütecek olan değerlendirme takımı değerlendirici havuzundan seçilerek görevlendirilir. Program kapsamında değerlendirme takımı tarafından, değerlendirilecek kuruma iki ziyaret gerçekleştirilmektedir. Bunlar; ön ziyaret ve saha ziyaretidir. Ziyaretlerin sonrasında değerlendirme takımı tarafından hazırlanan Kurumsal Geri Bildirim Raporu (KGBR) YÖKAK tarafından kamuoyu ile paylaşılmaktadır. Kurumsal dış değerlendirme programı kapsamında değerlendirilen yükseköğretim kurumları, değerlendirme yılını izleyen en erken ikinci yıl Kurul tarafından izleme programına dahil edilir.</a:t>
            </a:r>
            <a:endParaRPr lang="tr-TR" sz="2400" dirty="0">
              <a:solidFill>
                <a:schemeClr val="tx2"/>
              </a:solidFill>
            </a:endParaRPr>
          </a:p>
          <a:p>
            <a:endParaRPr lang="tr-TR" dirty="0"/>
          </a:p>
        </p:txBody>
      </p:sp>
      <p:pic>
        <p:nvPicPr>
          <p:cNvPr id="7" name="İçerik Yer Tutucusu 6">
            <a:extLst>
              <a:ext uri="{FF2B5EF4-FFF2-40B4-BE49-F238E27FC236}">
                <a16:creationId xmlns:a16="http://schemas.microsoft.com/office/drawing/2014/main" id="{55515EB9-C4D2-1DD5-827B-4C2D1C908BD5}"/>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5025" y="3910316"/>
            <a:ext cx="3822700" cy="985231"/>
          </a:xfrm>
        </p:spPr>
      </p:pic>
    </p:spTree>
    <p:extLst>
      <p:ext uri="{BB962C8B-B14F-4D97-AF65-F5344CB8AC3E}">
        <p14:creationId xmlns:p14="http://schemas.microsoft.com/office/powerpoint/2010/main" val="3922002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1226C37E-1F46-9B08-E840-2C8F0B47B3AE}"/>
              </a:ext>
            </a:extLst>
          </p:cNvPr>
          <p:cNvSpPr>
            <a:spLocks noGrp="1"/>
          </p:cNvSpPr>
          <p:nvPr>
            <p:ph type="title"/>
          </p:nvPr>
        </p:nvSpPr>
        <p:spPr>
          <a:xfrm>
            <a:off x="457200" y="338328"/>
            <a:ext cx="8229600" cy="1252728"/>
          </a:xfrm>
        </p:spPr>
        <p:txBody>
          <a:bodyPr anchor="ctr">
            <a:normAutofit/>
          </a:bodyPr>
          <a:lstStyle/>
          <a:p>
            <a:r>
              <a:rPr lang="tr-TR" dirty="0"/>
              <a:t>ÇIKIŞ BİLDİRİMİ ŞABLONU </a:t>
            </a:r>
          </a:p>
        </p:txBody>
      </p:sp>
      <p:graphicFrame>
        <p:nvGraphicFramePr>
          <p:cNvPr id="7" name="İçerik Yer Tutucusu 1">
            <a:extLst>
              <a:ext uri="{FF2B5EF4-FFF2-40B4-BE49-F238E27FC236}">
                <a16:creationId xmlns:a16="http://schemas.microsoft.com/office/drawing/2014/main" id="{255F7AAF-1891-E2A1-5D3A-1F77CBEBB5A2}"/>
              </a:ext>
            </a:extLst>
          </p:cNvPr>
          <p:cNvGraphicFramePr>
            <a:graphicFrameLocks noGrp="1"/>
          </p:cNvGraphicFramePr>
          <p:nvPr>
            <p:ph idx="1"/>
            <p:extLst>
              <p:ext uri="{D42A27DB-BD31-4B8C-83A1-F6EECF244321}">
                <p14:modId xmlns:p14="http://schemas.microsoft.com/office/powerpoint/2010/main" val="1938132518"/>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id="{0D2F0CF2-30A5-703C-61DE-5533622D5B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997" y="212941"/>
            <a:ext cx="1569691" cy="518896"/>
          </a:xfrm>
          <a:prstGeom prst="rect">
            <a:avLst/>
          </a:prstGeom>
        </p:spPr>
      </p:pic>
    </p:spTree>
    <p:extLst>
      <p:ext uri="{BB962C8B-B14F-4D97-AF65-F5344CB8AC3E}">
        <p14:creationId xmlns:p14="http://schemas.microsoft.com/office/powerpoint/2010/main" val="3098452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a:extLst>
              <a:ext uri="{FF2B5EF4-FFF2-40B4-BE49-F238E27FC236}">
                <a16:creationId xmlns:a16="http://schemas.microsoft.com/office/drawing/2014/main" id="{BCDDC5D8-8A24-F4B1-4E2D-D1CE58796A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0885" y="2675467"/>
            <a:ext cx="3450696" cy="3450696"/>
          </a:xfrm>
          <a:noFill/>
        </p:spPr>
      </p:pic>
      <p:sp>
        <p:nvSpPr>
          <p:cNvPr id="3" name="Başlık 2">
            <a:extLst>
              <a:ext uri="{FF2B5EF4-FFF2-40B4-BE49-F238E27FC236}">
                <a16:creationId xmlns:a16="http://schemas.microsoft.com/office/drawing/2014/main" id="{43A74F1A-0D29-8988-A7BC-F9B6D8117C3A}"/>
              </a:ext>
            </a:extLst>
          </p:cNvPr>
          <p:cNvSpPr>
            <a:spLocks noGrp="1"/>
          </p:cNvSpPr>
          <p:nvPr>
            <p:ph type="title"/>
          </p:nvPr>
        </p:nvSpPr>
        <p:spPr>
          <a:xfrm>
            <a:off x="457200" y="338328"/>
            <a:ext cx="8229600" cy="1252728"/>
          </a:xfrm>
        </p:spPr>
        <p:txBody>
          <a:bodyPr anchor="ctr">
            <a:normAutofit/>
          </a:bodyPr>
          <a:lstStyle/>
          <a:p>
            <a:pPr>
              <a:lnSpc>
                <a:spcPct val="90000"/>
              </a:lnSpc>
            </a:pPr>
            <a:r>
              <a:rPr lang="tr-TR" sz="4100"/>
              <a:t>KİDR VE KANITLARLA İLGİLİ ÖNEMLİ NOKTALAR</a:t>
            </a:r>
          </a:p>
        </p:txBody>
      </p:sp>
    </p:spTree>
    <p:extLst>
      <p:ext uri="{BB962C8B-B14F-4D97-AF65-F5344CB8AC3E}">
        <p14:creationId xmlns:p14="http://schemas.microsoft.com/office/powerpoint/2010/main" val="346366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4EF632B-A22F-B852-2100-560D83E765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833" y="2343209"/>
            <a:ext cx="7408333" cy="4176463"/>
          </a:xfrm>
          <a:noFill/>
        </p:spPr>
      </p:pic>
      <p:sp>
        <p:nvSpPr>
          <p:cNvPr id="3" name="Başlık 2">
            <a:extLst>
              <a:ext uri="{FF2B5EF4-FFF2-40B4-BE49-F238E27FC236}">
                <a16:creationId xmlns:a16="http://schemas.microsoft.com/office/drawing/2014/main" id="{2CE8A515-0EE1-60A7-E818-66AC37420D47}"/>
              </a:ext>
            </a:extLst>
          </p:cNvPr>
          <p:cNvSpPr>
            <a:spLocks noGrp="1"/>
          </p:cNvSpPr>
          <p:nvPr>
            <p:ph type="title"/>
          </p:nvPr>
        </p:nvSpPr>
        <p:spPr>
          <a:xfrm>
            <a:off x="457200" y="338328"/>
            <a:ext cx="8229600" cy="1252728"/>
          </a:xfrm>
        </p:spPr>
        <p:txBody>
          <a:bodyPr anchor="ctr">
            <a:normAutofit/>
          </a:bodyPr>
          <a:lstStyle/>
          <a:p>
            <a:pPr>
              <a:lnSpc>
                <a:spcPct val="90000"/>
              </a:lnSpc>
            </a:pPr>
            <a:r>
              <a:rPr lang="tr-TR" sz="4100"/>
              <a:t>KİDR İÇERİĞİ NASIL OLMALIDIR?</a:t>
            </a:r>
            <a:br>
              <a:rPr lang="tr-TR" sz="4100"/>
            </a:br>
            <a:endParaRPr lang="tr-TR" sz="4100"/>
          </a:p>
        </p:txBody>
      </p:sp>
    </p:spTree>
    <p:extLst>
      <p:ext uri="{BB962C8B-B14F-4D97-AF65-F5344CB8AC3E}">
        <p14:creationId xmlns:p14="http://schemas.microsoft.com/office/powerpoint/2010/main" val="916790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DC7E79EF-0157-87DD-B34E-7AA5BC90FE5D}"/>
              </a:ext>
            </a:extLst>
          </p:cNvPr>
          <p:cNvSpPr>
            <a:spLocks noGrp="1"/>
          </p:cNvSpPr>
          <p:nvPr>
            <p:ph type="title"/>
          </p:nvPr>
        </p:nvSpPr>
        <p:spPr>
          <a:xfrm>
            <a:off x="457200" y="338328"/>
            <a:ext cx="8229600" cy="1252728"/>
          </a:xfrm>
        </p:spPr>
        <p:txBody>
          <a:bodyPr vert="horz" lIns="91440" tIns="45720" rIns="91440" bIns="45720" rtlCol="0" anchor="ctr">
            <a:normAutofit/>
          </a:bodyPr>
          <a:lstStyle/>
          <a:p>
            <a:r>
              <a:rPr lang="tr-TR" dirty="0"/>
              <a:t>KANITLAR NASIL SUNULMALI?</a:t>
            </a:r>
          </a:p>
        </p:txBody>
      </p:sp>
      <p:sp>
        <p:nvSpPr>
          <p:cNvPr id="7" name="Metin kutusu 6">
            <a:extLst>
              <a:ext uri="{FF2B5EF4-FFF2-40B4-BE49-F238E27FC236}">
                <a16:creationId xmlns:a16="http://schemas.microsoft.com/office/drawing/2014/main" id="{CBA76E13-FF8A-6B4B-E766-8756EB70EF25}"/>
              </a:ext>
            </a:extLst>
          </p:cNvPr>
          <p:cNvSpPr txBox="1"/>
          <p:nvPr/>
        </p:nvSpPr>
        <p:spPr>
          <a:xfrm>
            <a:off x="676655" y="2679192"/>
            <a:ext cx="3822192" cy="3447288"/>
          </a:xfrm>
          <a:prstGeom prst="rect">
            <a:avLst/>
          </a:prstGeom>
        </p:spPr>
        <p:txBody>
          <a:bodyPr vert="horz" lIns="91440" tIns="45720" rIns="91440" bIns="45720" rtlCol="0">
            <a:normAutofit/>
          </a:bodyPr>
          <a:lstStyle/>
          <a:p>
            <a:pPr>
              <a:spcBef>
                <a:spcPct val="20000"/>
              </a:spcBef>
              <a:buClr>
                <a:schemeClr val="accent1"/>
              </a:buClr>
              <a:buSzPct val="100000"/>
              <a:buFont typeface="Symbol" pitchFamily="18" charset="2"/>
              <a:buChar char=""/>
            </a:pPr>
            <a:r>
              <a:rPr lang="tr-TR" sz="2400">
                <a:solidFill>
                  <a:schemeClr val="tx2"/>
                </a:solidFill>
              </a:rPr>
              <a:t>Raporda yer alabilecek olası ifadeler ve buna karşılık muhakkak sunulması gereken kanıtlar şöyledir;</a:t>
            </a:r>
          </a:p>
        </p:txBody>
      </p:sp>
      <p:pic>
        <p:nvPicPr>
          <p:cNvPr id="5" name="İçerik Yer Tutucusu 4" descr="tablo içeren bir resim&#10;&#10;Açıklama otomatik olarak oluşturuldu">
            <a:extLst>
              <a:ext uri="{FF2B5EF4-FFF2-40B4-BE49-F238E27FC236}">
                <a16:creationId xmlns:a16="http://schemas.microsoft.com/office/drawing/2014/main" id="{F24FE5D2-26CB-5CCC-C14E-3DFECBD4394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27984" y="2564904"/>
            <a:ext cx="4536504" cy="2721813"/>
          </a:xfrm>
          <a:noFill/>
        </p:spPr>
      </p:pic>
    </p:spTree>
    <p:extLst>
      <p:ext uri="{BB962C8B-B14F-4D97-AF65-F5344CB8AC3E}">
        <p14:creationId xmlns:p14="http://schemas.microsoft.com/office/powerpoint/2010/main" val="2539392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EAEAB8C0-DA19-9666-2040-34A8CA7DB574}"/>
              </a:ext>
            </a:extLst>
          </p:cNvPr>
          <p:cNvSpPr>
            <a:spLocks noGrp="1"/>
          </p:cNvSpPr>
          <p:nvPr>
            <p:ph type="ctrTitle"/>
          </p:nvPr>
        </p:nvSpPr>
        <p:spPr>
          <a:xfrm>
            <a:off x="685800" y="1600200"/>
            <a:ext cx="7772400" cy="1780108"/>
          </a:xfrm>
        </p:spPr>
        <p:txBody>
          <a:bodyPr anchor="b">
            <a:normAutofit/>
          </a:bodyPr>
          <a:lstStyle/>
          <a:p>
            <a:r>
              <a:rPr lang="tr-TR" dirty="0"/>
              <a:t>TEŞEKKÜRLER</a:t>
            </a:r>
          </a:p>
        </p:txBody>
      </p:sp>
    </p:spTree>
    <p:extLst>
      <p:ext uri="{BB962C8B-B14F-4D97-AF65-F5344CB8AC3E}">
        <p14:creationId xmlns:p14="http://schemas.microsoft.com/office/powerpoint/2010/main" val="294537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693667B-029E-75CE-D18B-DEB655B775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538" y="3717032"/>
            <a:ext cx="7408862" cy="1152127"/>
          </a:xfrm>
        </p:spPr>
      </p:pic>
      <p:sp>
        <p:nvSpPr>
          <p:cNvPr id="3" name="Başlık 2">
            <a:extLst>
              <a:ext uri="{FF2B5EF4-FFF2-40B4-BE49-F238E27FC236}">
                <a16:creationId xmlns:a16="http://schemas.microsoft.com/office/drawing/2014/main" id="{55E3D706-C1C9-03CD-68ED-0EFB9746ADAC}"/>
              </a:ext>
            </a:extLst>
          </p:cNvPr>
          <p:cNvSpPr>
            <a:spLocks noGrp="1"/>
          </p:cNvSpPr>
          <p:nvPr>
            <p:ph type="title"/>
          </p:nvPr>
        </p:nvSpPr>
        <p:spPr>
          <a:xfrm>
            <a:off x="457200" y="638178"/>
            <a:ext cx="8229600" cy="1252728"/>
          </a:xfrm>
        </p:spPr>
        <p:txBody>
          <a:bodyPr>
            <a:normAutofit fontScale="90000"/>
          </a:bodyPr>
          <a:lstStyle/>
          <a:p>
            <a:pPr algn="r"/>
            <a:r>
              <a:rPr lang="tr-TR" sz="4400" b="1" i="0" dirty="0">
                <a:solidFill>
                  <a:schemeClr val="bg1"/>
                </a:solidFill>
                <a:effectLst/>
              </a:rPr>
              <a:t>Kurumsal Dış Değerlendirme Programı Nedir?</a:t>
            </a:r>
            <a:r>
              <a:rPr lang="tr-TR" sz="4400" b="1" dirty="0">
                <a:solidFill>
                  <a:schemeClr val="tx1">
                    <a:lumMod val="95000"/>
                    <a:lumOff val="5000"/>
                  </a:schemeClr>
                </a:solidFill>
              </a:rPr>
              <a:t/>
            </a:r>
            <a:br>
              <a:rPr lang="tr-TR" sz="4400" b="1" dirty="0">
                <a:solidFill>
                  <a:schemeClr val="tx1">
                    <a:lumMod val="95000"/>
                    <a:lumOff val="5000"/>
                  </a:schemeClr>
                </a:solidFill>
              </a:rPr>
            </a:br>
            <a:endParaRPr lang="tr-TR" dirty="0"/>
          </a:p>
        </p:txBody>
      </p:sp>
      <p:sp>
        <p:nvSpPr>
          <p:cNvPr id="7" name="Metin kutusu 6">
            <a:extLst>
              <a:ext uri="{FF2B5EF4-FFF2-40B4-BE49-F238E27FC236}">
                <a16:creationId xmlns:a16="http://schemas.microsoft.com/office/drawing/2014/main" id="{A46849F0-803B-DDF8-50A4-7E9B5D31CCE2}"/>
              </a:ext>
            </a:extLst>
          </p:cNvPr>
          <p:cNvSpPr txBox="1"/>
          <p:nvPr/>
        </p:nvSpPr>
        <p:spPr>
          <a:xfrm>
            <a:off x="1043608" y="2345726"/>
            <a:ext cx="6624736" cy="461665"/>
          </a:xfrm>
          <a:prstGeom prst="rect">
            <a:avLst/>
          </a:prstGeom>
          <a:noFill/>
        </p:spPr>
        <p:txBody>
          <a:bodyPr wrap="square">
            <a:spAutoFit/>
          </a:bodyPr>
          <a:lstStyle/>
          <a:p>
            <a:pPr marL="0" indent="0">
              <a:buNone/>
            </a:pPr>
            <a:endParaRPr lang="tr-TR" sz="2400" b="1" dirty="0">
              <a:solidFill>
                <a:schemeClr val="tx1">
                  <a:lumMod val="95000"/>
                  <a:lumOff val="5000"/>
                </a:schemeClr>
              </a:solidFill>
            </a:endParaRPr>
          </a:p>
        </p:txBody>
      </p:sp>
      <p:pic>
        <p:nvPicPr>
          <p:cNvPr id="9" name="Resim 8">
            <a:extLst>
              <a:ext uri="{FF2B5EF4-FFF2-40B4-BE49-F238E27FC236}">
                <a16:creationId xmlns:a16="http://schemas.microsoft.com/office/drawing/2014/main" id="{D9CA682B-C636-277C-E1BA-6D1CC165B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97" y="212941"/>
            <a:ext cx="1857723" cy="839796"/>
          </a:xfrm>
          <a:prstGeom prst="rect">
            <a:avLst/>
          </a:prstGeom>
        </p:spPr>
      </p:pic>
    </p:spTree>
    <p:extLst>
      <p:ext uri="{BB962C8B-B14F-4D97-AF65-F5344CB8AC3E}">
        <p14:creationId xmlns:p14="http://schemas.microsoft.com/office/powerpoint/2010/main" val="79928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FC523FB5-DE0B-91CB-09E4-9E0919C520D7}"/>
              </a:ext>
            </a:extLst>
          </p:cNvPr>
          <p:cNvSpPr>
            <a:spLocks noGrp="1"/>
          </p:cNvSpPr>
          <p:nvPr>
            <p:ph idx="1"/>
          </p:nvPr>
        </p:nvSpPr>
        <p:spPr/>
        <p:txBody>
          <a:bodyPr/>
          <a:lstStyle/>
          <a:p>
            <a:r>
              <a:rPr lang="tr-TR" dirty="0"/>
              <a:t>Kurumsal Dış Değerlendirme Programı kapsamında değerlendirilen yükseköğretim kurumları, değerlendirme yılını izleyen en erken ikinci yıl YÖKAK tarafından izleme programına dâhil edilir. Kurumsal Dış Değerlendirme Programı kapsamında değerlendirmesi gerçekleştirilen yükseköğretim kurumları bu değerlendirmeyi izleyen en geç beşinci yıl YÖKAK tarafından yürütülen Kurumsal Akreditasyon Programına başvuru yaparlar.</a:t>
            </a:r>
          </a:p>
        </p:txBody>
      </p:sp>
      <p:sp>
        <p:nvSpPr>
          <p:cNvPr id="3" name="Başlık 2">
            <a:extLst>
              <a:ext uri="{FF2B5EF4-FFF2-40B4-BE49-F238E27FC236}">
                <a16:creationId xmlns:a16="http://schemas.microsoft.com/office/drawing/2014/main" id="{815CF864-22CB-8C01-6941-3A0EF317CA50}"/>
              </a:ext>
            </a:extLst>
          </p:cNvPr>
          <p:cNvSpPr>
            <a:spLocks noGrp="1"/>
          </p:cNvSpPr>
          <p:nvPr>
            <p:ph type="title"/>
          </p:nvPr>
        </p:nvSpPr>
        <p:spPr/>
        <p:txBody>
          <a:bodyPr>
            <a:normAutofit fontScale="90000"/>
          </a:bodyPr>
          <a:lstStyle/>
          <a:p>
            <a:pPr algn="r"/>
            <a:r>
              <a:rPr lang="tr-TR" sz="4400" b="1" i="0" dirty="0">
                <a:effectLst/>
              </a:rPr>
              <a:t>Kurumsal Dış Değerlendirme Programı Nedir?</a:t>
            </a:r>
            <a:endParaRPr lang="tr-TR" dirty="0"/>
          </a:p>
        </p:txBody>
      </p:sp>
      <p:pic>
        <p:nvPicPr>
          <p:cNvPr id="4" name="Resim 3">
            <a:extLst>
              <a:ext uri="{FF2B5EF4-FFF2-40B4-BE49-F238E27FC236}">
                <a16:creationId xmlns:a16="http://schemas.microsoft.com/office/drawing/2014/main" id="{4CA2FE6A-906C-EDC0-2E9B-79230F37D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97" y="212941"/>
            <a:ext cx="1641699" cy="623771"/>
          </a:xfrm>
          <a:prstGeom prst="rect">
            <a:avLst/>
          </a:prstGeom>
        </p:spPr>
      </p:pic>
    </p:spTree>
    <p:extLst>
      <p:ext uri="{BB962C8B-B14F-4D97-AF65-F5344CB8AC3E}">
        <p14:creationId xmlns:p14="http://schemas.microsoft.com/office/powerpoint/2010/main" val="367513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FC523FB5-DE0B-91CB-09E4-9E0919C520D7}"/>
              </a:ext>
            </a:extLst>
          </p:cNvPr>
          <p:cNvSpPr>
            <a:spLocks noGrp="1"/>
          </p:cNvSpPr>
          <p:nvPr>
            <p:ph idx="1"/>
          </p:nvPr>
        </p:nvSpPr>
        <p:spPr/>
        <p:txBody>
          <a:bodyPr>
            <a:normAutofit fontScale="77500" lnSpcReduction="20000"/>
          </a:bodyPr>
          <a:lstStyle/>
          <a:p>
            <a:endParaRPr lang="tr-TR" dirty="0"/>
          </a:p>
          <a:p>
            <a:r>
              <a:rPr lang="tr-TR" sz="1800" dirty="0"/>
              <a:t>Kurumun değerleri, misyon ve hedefleriyle uyumlu olarak; liderlik, yönetim ve kalite, eğitim ve öğretim, araştırma ve geliştirme ve toplumsal katkı süreçlerinde sahip olduğu kaynakları ve yetkinlikleri nasıl planladığı ve yönettiği,</a:t>
            </a:r>
          </a:p>
          <a:p>
            <a:endParaRPr lang="tr-TR" sz="1800" dirty="0"/>
          </a:p>
          <a:p>
            <a:r>
              <a:rPr lang="tr-TR" sz="1800" dirty="0"/>
              <a:t>Kurumun genelinde ve süreçler bazında izleme ve iyileştirmelerin nasıl gerçekleştirildiği,</a:t>
            </a:r>
          </a:p>
          <a:p>
            <a:endParaRPr lang="tr-TR" sz="1800" dirty="0"/>
          </a:p>
          <a:p>
            <a:r>
              <a:rPr lang="tr-TR" sz="1800" dirty="0"/>
              <a:t>Planlama, uygulama, izleme ve iyileştirme süreçlerine paydaş katılımının ve kapsayıcılığın nasıl sağlandığı,</a:t>
            </a:r>
          </a:p>
          <a:p>
            <a:endParaRPr lang="tr-TR" sz="1800" dirty="0"/>
          </a:p>
          <a:p>
            <a:r>
              <a:rPr lang="tr-TR" sz="1800" dirty="0"/>
              <a:t>Kurumun iç kalite güvencesi sisteminde güçlü ve iyileşmeye açık alanların neler olduğu,</a:t>
            </a:r>
          </a:p>
          <a:p>
            <a:endParaRPr lang="tr-TR" sz="1800" dirty="0"/>
          </a:p>
          <a:p>
            <a:r>
              <a:rPr lang="tr-TR" sz="1800" dirty="0"/>
              <a:t>Gerçekleştirilemeyen iyileştirmelerin nedenleri, </a:t>
            </a:r>
          </a:p>
          <a:p>
            <a:endParaRPr lang="tr-TR" sz="1800" dirty="0"/>
          </a:p>
          <a:p>
            <a:r>
              <a:rPr lang="tr-TR" sz="1800" dirty="0"/>
              <a:t>Yükseköğretimin hızlı değişen gündemi kapsamında kurumun rekabet avantajını koruyabilmesi için kalite güvencesi sisteminde sürdürülebilirliği nasıl sağlayacağı.</a:t>
            </a:r>
          </a:p>
        </p:txBody>
      </p:sp>
      <p:sp>
        <p:nvSpPr>
          <p:cNvPr id="3" name="Başlık 2">
            <a:extLst>
              <a:ext uri="{FF2B5EF4-FFF2-40B4-BE49-F238E27FC236}">
                <a16:creationId xmlns:a16="http://schemas.microsoft.com/office/drawing/2014/main" id="{815CF864-22CB-8C01-6941-3A0EF317CA50}"/>
              </a:ext>
            </a:extLst>
          </p:cNvPr>
          <p:cNvSpPr>
            <a:spLocks noGrp="1"/>
          </p:cNvSpPr>
          <p:nvPr>
            <p:ph type="title"/>
          </p:nvPr>
        </p:nvSpPr>
        <p:spPr/>
        <p:txBody>
          <a:bodyPr>
            <a:noAutofit/>
          </a:bodyPr>
          <a:lstStyle/>
          <a:p>
            <a:pPr algn="l"/>
            <a:r>
              <a:rPr lang="tr-TR" sz="2400" b="1" dirty="0"/>
              <a:t/>
            </a:r>
            <a:br>
              <a:rPr lang="tr-TR" sz="2400" b="1" dirty="0"/>
            </a:br>
            <a:r>
              <a:rPr lang="tr-TR" sz="2500" b="1" dirty="0"/>
              <a:t>Kurumsal Dış Değerlendirme Programı ile Kurumsal Akreditasyon Programında genel olarak aşağıdaki yer alan soruların cevabını aramaya yönelik bir yaklaşım izlenir:</a:t>
            </a:r>
            <a:r>
              <a:rPr lang="tr-TR" sz="2400" b="1" dirty="0"/>
              <a:t/>
            </a:r>
            <a:br>
              <a:rPr lang="tr-TR" sz="2400" b="1" dirty="0"/>
            </a:br>
            <a:endParaRPr lang="tr-TR" sz="2400" dirty="0"/>
          </a:p>
        </p:txBody>
      </p:sp>
    </p:spTree>
    <p:extLst>
      <p:ext uri="{BB962C8B-B14F-4D97-AF65-F5344CB8AC3E}">
        <p14:creationId xmlns:p14="http://schemas.microsoft.com/office/powerpoint/2010/main" val="50074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2708920"/>
            <a:ext cx="6777317" cy="1969444"/>
          </a:xfrm>
        </p:spPr>
        <p:txBody>
          <a:bodyPr>
            <a:normAutofit fontScale="92500" lnSpcReduction="10000"/>
          </a:bodyPr>
          <a:lstStyle/>
          <a:p>
            <a:r>
              <a:rPr lang="tr-TR" sz="3000" b="1" dirty="0"/>
              <a:t>Liderlik, Yönetim ve Kalite</a:t>
            </a:r>
          </a:p>
          <a:p>
            <a:r>
              <a:rPr lang="tr-TR" sz="3000" b="1" dirty="0"/>
              <a:t>Eğitim ve Öğretim</a:t>
            </a:r>
          </a:p>
          <a:p>
            <a:r>
              <a:rPr lang="tr-TR" sz="3000" b="1" dirty="0"/>
              <a:t>Araştırma ve Geliştirme</a:t>
            </a:r>
          </a:p>
          <a:p>
            <a:r>
              <a:rPr lang="tr-TR" sz="3000" b="1" dirty="0"/>
              <a:t>Toplumsal Katkı</a:t>
            </a:r>
          </a:p>
          <a:p>
            <a:pPr marL="68580" indent="0">
              <a:buNone/>
            </a:pPr>
            <a:endParaRPr lang="tr-TR" dirty="0"/>
          </a:p>
        </p:txBody>
      </p:sp>
      <p:sp>
        <p:nvSpPr>
          <p:cNvPr id="2" name="Başlık 1"/>
          <p:cNvSpPr>
            <a:spLocks noGrp="1"/>
          </p:cNvSpPr>
          <p:nvPr>
            <p:ph type="title"/>
          </p:nvPr>
        </p:nvSpPr>
        <p:spPr>
          <a:xfrm>
            <a:off x="1043608" y="620688"/>
            <a:ext cx="7024744" cy="1333952"/>
          </a:xfrm>
        </p:spPr>
        <p:txBody>
          <a:bodyPr>
            <a:noAutofit/>
          </a:bodyPr>
          <a:lstStyle/>
          <a:p>
            <a:pPr algn="r"/>
            <a:r>
              <a:rPr lang="tr-TR" sz="3000" dirty="0"/>
              <a:t>Yüksek Öğretim Kalite Kurulu Kurumsal Dış Değerlendirme Ölçütleri</a:t>
            </a:r>
          </a:p>
        </p:txBody>
      </p:sp>
      <p:sp>
        <p:nvSpPr>
          <p:cNvPr id="4" name="Metin kutusu 3">
            <a:extLst>
              <a:ext uri="{FF2B5EF4-FFF2-40B4-BE49-F238E27FC236}">
                <a16:creationId xmlns:a16="http://schemas.microsoft.com/office/drawing/2014/main" id="{FCE7AA38-8138-E54D-9FFD-4D1C134364C9}"/>
              </a:ext>
            </a:extLst>
          </p:cNvPr>
          <p:cNvSpPr txBox="1"/>
          <p:nvPr/>
        </p:nvSpPr>
        <p:spPr>
          <a:xfrm>
            <a:off x="683568" y="5157192"/>
            <a:ext cx="7560840" cy="1200329"/>
          </a:xfrm>
          <a:prstGeom prst="rect">
            <a:avLst/>
          </a:prstGeom>
          <a:noFill/>
        </p:spPr>
        <p:txBody>
          <a:bodyPr wrap="square" rtlCol="0">
            <a:spAutoFit/>
          </a:bodyPr>
          <a:lstStyle/>
          <a:p>
            <a:r>
              <a:rPr lang="tr-TR" dirty="0"/>
              <a:t>YÖKAK’ </a:t>
            </a:r>
            <a:r>
              <a:rPr lang="tr-TR" dirty="0" err="1"/>
              <a:t>ın</a:t>
            </a:r>
            <a:r>
              <a:rPr lang="tr-TR" dirty="0"/>
              <a:t> kurumsal değerlendirme süreçleri, bütüncül bir bakış açısıyla; Liderlik, Yönetim ve Kalite, Eğitim ve Öğretim, Araştırma ve Geliştirme ve Toplumsal Katkı başlıkları altında toplam </a:t>
            </a:r>
            <a:r>
              <a:rPr lang="tr-TR" b="1" i="1" dirty="0"/>
              <a:t>14 ölçüt ve 46 alt ölçüt </a:t>
            </a:r>
            <a:r>
              <a:rPr lang="tr-TR" dirty="0"/>
              <a:t>ile gerçekleştirilmektedir.</a:t>
            </a:r>
          </a:p>
        </p:txBody>
      </p:sp>
      <p:pic>
        <p:nvPicPr>
          <p:cNvPr id="5" name="Resim 4">
            <a:extLst>
              <a:ext uri="{FF2B5EF4-FFF2-40B4-BE49-F238E27FC236}">
                <a16:creationId xmlns:a16="http://schemas.microsoft.com/office/drawing/2014/main" id="{F88B7718-1D91-3E96-B90F-6062DA18D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97" y="212941"/>
            <a:ext cx="1425675" cy="551763"/>
          </a:xfrm>
          <a:prstGeom prst="rect">
            <a:avLst/>
          </a:prstGeom>
        </p:spPr>
      </p:pic>
    </p:spTree>
    <p:extLst>
      <p:ext uri="{BB962C8B-B14F-4D97-AF65-F5344CB8AC3E}">
        <p14:creationId xmlns:p14="http://schemas.microsoft.com/office/powerpoint/2010/main" val="283795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153CDF8-3644-CE32-6920-EA28C20CF7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591056"/>
            <a:ext cx="7701591" cy="4790272"/>
          </a:xfrm>
        </p:spPr>
      </p:pic>
      <p:sp>
        <p:nvSpPr>
          <p:cNvPr id="3" name="Başlık 2">
            <a:extLst>
              <a:ext uri="{FF2B5EF4-FFF2-40B4-BE49-F238E27FC236}">
                <a16:creationId xmlns:a16="http://schemas.microsoft.com/office/drawing/2014/main" id="{B56F50E8-2671-1FA6-0CB8-0EBC2D75A23D}"/>
              </a:ext>
            </a:extLst>
          </p:cNvPr>
          <p:cNvSpPr>
            <a:spLocks noGrp="1"/>
          </p:cNvSpPr>
          <p:nvPr>
            <p:ph type="title"/>
          </p:nvPr>
        </p:nvSpPr>
        <p:spPr/>
        <p:txBody>
          <a:bodyPr/>
          <a:lstStyle/>
          <a:p>
            <a:endParaRPr lang="tr-TR" dirty="0"/>
          </a:p>
        </p:txBody>
      </p:sp>
    </p:spTree>
    <p:extLst>
      <p:ext uri="{BB962C8B-B14F-4D97-AF65-F5344CB8AC3E}">
        <p14:creationId xmlns:p14="http://schemas.microsoft.com/office/powerpoint/2010/main" val="67854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00A728E-72CC-6C6C-0A00-497059F44B88}"/>
              </a:ext>
            </a:extLst>
          </p:cNvPr>
          <p:cNvSpPr>
            <a:spLocks noGrp="1"/>
          </p:cNvSpPr>
          <p:nvPr>
            <p:ph type="title"/>
          </p:nvPr>
        </p:nvSpPr>
        <p:spPr>
          <a:xfrm>
            <a:off x="457200" y="338328"/>
            <a:ext cx="8229600" cy="1252728"/>
          </a:xfrm>
        </p:spPr>
        <p:txBody>
          <a:bodyPr/>
          <a:lstStyle/>
          <a:p>
            <a:endParaRPr lang="en-US" dirty="0"/>
          </a:p>
        </p:txBody>
      </p:sp>
      <p:sp>
        <p:nvSpPr>
          <p:cNvPr id="2" name="İçerik Yer Tutucusu 1">
            <a:extLst>
              <a:ext uri="{FF2B5EF4-FFF2-40B4-BE49-F238E27FC236}">
                <a16:creationId xmlns:a16="http://schemas.microsoft.com/office/drawing/2014/main" id="{FC523FB5-DE0B-91CB-09E4-9E0919C520D7}"/>
              </a:ext>
            </a:extLst>
          </p:cNvPr>
          <p:cNvSpPr>
            <a:spLocks noGrp="1"/>
          </p:cNvSpPr>
          <p:nvPr>
            <p:ph sz="quarter" idx="13"/>
          </p:nvPr>
        </p:nvSpPr>
        <p:spPr>
          <a:xfrm>
            <a:off x="676655" y="2679192"/>
            <a:ext cx="3822192" cy="3447288"/>
          </a:xfrm>
        </p:spPr>
        <p:txBody>
          <a:bodyPr>
            <a:normAutofit/>
          </a:bodyPr>
          <a:lstStyle/>
          <a:p>
            <a:r>
              <a:rPr lang="tr-TR" dirty="0"/>
              <a:t>Değerlendirme süreçlerinde kullanılan temel araç YÖKAK Dereceli Değerlendirme </a:t>
            </a:r>
            <a:r>
              <a:rPr lang="tr-TR" dirty="0" err="1"/>
              <a:t>Anahtarı’dır</a:t>
            </a:r>
            <a:r>
              <a:rPr lang="tr-TR" dirty="0"/>
              <a:t>.(EK.1)</a:t>
            </a:r>
          </a:p>
          <a:p>
            <a:endParaRPr lang="tr-TR" dirty="0"/>
          </a:p>
        </p:txBody>
      </p:sp>
      <p:pic>
        <p:nvPicPr>
          <p:cNvPr id="5" name="Resim 4">
            <a:extLst>
              <a:ext uri="{FF2B5EF4-FFF2-40B4-BE49-F238E27FC236}">
                <a16:creationId xmlns:a16="http://schemas.microsoft.com/office/drawing/2014/main" id="{F4E09EF9-C22E-4406-D0C9-6FD4213E1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564904"/>
            <a:ext cx="2645793" cy="3447288"/>
          </a:xfrm>
          <a:prstGeom prst="rect">
            <a:avLst/>
          </a:prstGeom>
          <a:noFill/>
        </p:spPr>
      </p:pic>
      <p:pic>
        <p:nvPicPr>
          <p:cNvPr id="6" name="Resim 5">
            <a:extLst>
              <a:ext uri="{FF2B5EF4-FFF2-40B4-BE49-F238E27FC236}">
                <a16:creationId xmlns:a16="http://schemas.microsoft.com/office/drawing/2014/main" id="{F4BA3B8B-FBF3-319C-D370-06E39D7B8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97" y="212941"/>
            <a:ext cx="1713707" cy="479755"/>
          </a:xfrm>
          <a:prstGeom prst="rect">
            <a:avLst/>
          </a:prstGeom>
        </p:spPr>
      </p:pic>
    </p:spTree>
    <p:extLst>
      <p:ext uri="{BB962C8B-B14F-4D97-AF65-F5344CB8AC3E}">
        <p14:creationId xmlns:p14="http://schemas.microsoft.com/office/powerpoint/2010/main" val="17988875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541</TotalTime>
  <Words>1135</Words>
  <Application>Microsoft Office PowerPoint</Application>
  <PresentationFormat>Ekran Gösterisi (4:3)</PresentationFormat>
  <Paragraphs>86</Paragraphs>
  <Slides>34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Calibri</vt:lpstr>
      <vt:lpstr>Candara</vt:lpstr>
      <vt:lpstr>Symbol</vt:lpstr>
      <vt:lpstr>Wingdings 2</vt:lpstr>
      <vt:lpstr>Dalga Biçimi</vt:lpstr>
      <vt:lpstr>KURUMSAL DIŞ DEĞERLENDİRME SÜRECİ BİLGİLENDİRME SUNUMU</vt:lpstr>
      <vt:lpstr>Kurumsal Dış Değerlendirme Programı Nedir?</vt:lpstr>
      <vt:lpstr>Kurumsal Dış Değerlendirme Programı Nedir?</vt:lpstr>
      <vt:lpstr>Kurumsal Dış Değerlendirme Programı Nedir? </vt:lpstr>
      <vt:lpstr>Kurumsal Dış Değerlendirme Programı Nedir?</vt:lpstr>
      <vt:lpstr> Kurumsal Dış Değerlendirme Programı ile Kurumsal Akreditasyon Programında genel olarak aşağıdaki yer alan soruların cevabını aramaya yönelik bir yaklaşım izlenir: </vt:lpstr>
      <vt:lpstr>Yüksek Öğretim Kalite Kurulu Kurumsal Dış Değerlendirme Ölçütleri</vt:lpstr>
      <vt:lpstr>PowerPoint Sunusu</vt:lpstr>
      <vt:lpstr>PowerPoint Sunusu</vt:lpstr>
      <vt:lpstr>YÖKAK Dereceli Değerlendirme Anahtarı’nda her bir alt ölçüt için kalite güvencesi süreç ya da mekanizmaları; planlama, uygulama, kontrol etme ve önlem alma (PUKÖ) basamaklarının olgunluk düzeyleri dikkate alınarak tanımlanmış olup, 1-5 arasındaki bir ölçekle derecelendirilmiştir. </vt:lpstr>
      <vt:lpstr>Kurumsal Dış Değerlendirme Programı ve Kurumsal Akreditasyon Programı YÖKAK tarafından bahar ve/veya güz dönemlerinde gerçekleştirilebilir. Değerlendirme süreçlerine ilişkin yıllık takvim aşağıda yer almaktadır.</vt:lpstr>
      <vt:lpstr>EK BİLGİ</vt:lpstr>
      <vt:lpstr>DEĞERLENDİRME TAKIMI</vt:lpstr>
      <vt:lpstr>DEĞERLENDİRME TAKIMLARININ KULLANACAĞI YÖNTEMLER</vt:lpstr>
      <vt:lpstr>DEĞERLENDİRME PROGRAMININ BAŞLATILMASI </vt:lpstr>
      <vt:lpstr>DEĞERLENDİRME SÜRECİ </vt:lpstr>
      <vt:lpstr>PowerPoint Sunusu</vt:lpstr>
      <vt:lpstr>Bir Günlük Ön Ziyaret</vt:lpstr>
      <vt:lpstr>Saha Ziyareti</vt:lpstr>
      <vt:lpstr>DEĞERLENDİRME SÜRECİ KAPSAMINDAKİ HARCAMALAR</vt:lpstr>
      <vt:lpstr>Kurum Ziyaretinin, Değerlendirme Takımı Açısından Amaçları</vt:lpstr>
      <vt:lpstr> ZİYARET SONRASI FAALİYETLER</vt:lpstr>
      <vt:lpstr> Ziyaret Sonrası Etkinliklerin Amaçları</vt:lpstr>
      <vt:lpstr>İTİRAZ </vt:lpstr>
      <vt:lpstr>DEĞERLENDİRME TAKIMI ÖN ZİYARET PLANI ÖRNEĞİ – KDDP/KAP </vt:lpstr>
      <vt:lpstr> DEĞERLENDİRME TAKIMI ZİYARET PLANI ÖRNEĞİ – KDDP/KAP</vt:lpstr>
      <vt:lpstr>Birinci Gün</vt:lpstr>
      <vt:lpstr>İkinci Gün</vt:lpstr>
      <vt:lpstr>Üçüncü Gün</vt:lpstr>
      <vt:lpstr>ÇIKIŞ BİLDİRİMİ ŞABLONU </vt:lpstr>
      <vt:lpstr>KİDR VE KANITLARLA İLGİLİ ÖNEMLİ NOKTALAR</vt:lpstr>
      <vt:lpstr>KİDR İÇERİĞİ NASIL OLMALIDIR? </vt:lpstr>
      <vt:lpstr>KANITLAR NASIL SUNULMALI?</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Windows7</dc:creator>
  <cp:lastModifiedBy>Burcu Avcı</cp:lastModifiedBy>
  <cp:revision>85</cp:revision>
  <dcterms:created xsi:type="dcterms:W3CDTF">2017-08-21T05:40:18Z</dcterms:created>
  <dcterms:modified xsi:type="dcterms:W3CDTF">2022-10-19T09:55:11Z</dcterms:modified>
</cp:coreProperties>
</file>